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57" r:id="rId5"/>
    <p:sldId id="258" r:id="rId6"/>
    <p:sldId id="259" r:id="rId7"/>
    <p:sldId id="262" r:id="rId8"/>
    <p:sldId id="277" r:id="rId9"/>
    <p:sldId id="263" r:id="rId10"/>
    <p:sldId id="264" r:id="rId11"/>
    <p:sldId id="265" r:id="rId12"/>
    <p:sldId id="266" r:id="rId13"/>
    <p:sldId id="269" r:id="rId14"/>
    <p:sldId id="270" r:id="rId15"/>
    <p:sldId id="271" r:id="rId16"/>
    <p:sldId id="272" r:id="rId17"/>
    <p:sldId id="273" r:id="rId18"/>
    <p:sldId id="274" r:id="rId19"/>
    <p:sldId id="27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1F348-F08E-4ECA-A95F-1B51EDBDACB8}" v="20" dt="2025-03-22T08:05:43.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0" d="100"/>
          <a:sy n="70" d="100"/>
        </p:scale>
        <p:origin x="476"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yatrhri Mathad" userId="e69c047b201af11d" providerId="LiveId" clId="{48F1F348-F08E-4ECA-A95F-1B51EDBDACB8}"/>
    <pc:docChg chg="undo custSel addSld delSld modSld">
      <pc:chgData name="Gayatrhri Mathad" userId="e69c047b201af11d" providerId="LiveId" clId="{48F1F348-F08E-4ECA-A95F-1B51EDBDACB8}" dt="2025-03-22T08:06:07.833" v="63" actId="14100"/>
      <pc:docMkLst>
        <pc:docMk/>
      </pc:docMkLst>
      <pc:sldChg chg="modSp add del mod">
        <pc:chgData name="Gayatrhri Mathad" userId="e69c047b201af11d" providerId="LiveId" clId="{48F1F348-F08E-4ECA-A95F-1B51EDBDACB8}" dt="2025-03-22T06:56:22.994" v="32" actId="20577"/>
        <pc:sldMkLst>
          <pc:docMk/>
          <pc:sldMk cId="0" sldId="256"/>
        </pc:sldMkLst>
        <pc:spChg chg="mod">
          <ac:chgData name="Gayatrhri Mathad" userId="e69c047b201af11d" providerId="LiveId" clId="{48F1F348-F08E-4ECA-A95F-1B51EDBDACB8}" dt="2025-03-22T06:56:22.994" v="32" actId="20577"/>
          <ac:spMkLst>
            <pc:docMk/>
            <pc:sldMk cId="0" sldId="256"/>
            <ac:spMk id="10" creationId="{00000000-0000-0000-0000-000000000000}"/>
          </ac:spMkLst>
        </pc:spChg>
      </pc:sldChg>
      <pc:sldChg chg="add del">
        <pc:chgData name="Gayatrhri Mathad" userId="e69c047b201af11d" providerId="LiveId" clId="{48F1F348-F08E-4ECA-A95F-1B51EDBDACB8}" dt="2025-03-22T06:55:37.771" v="6" actId="2696"/>
        <pc:sldMkLst>
          <pc:docMk/>
          <pc:sldMk cId="0" sldId="265"/>
        </pc:sldMkLst>
      </pc:sldChg>
      <pc:sldChg chg="add del">
        <pc:chgData name="Gayatrhri Mathad" userId="e69c047b201af11d" providerId="LiveId" clId="{48F1F348-F08E-4ECA-A95F-1B51EDBDACB8}" dt="2025-03-22T06:55:37.580" v="5" actId="2696"/>
        <pc:sldMkLst>
          <pc:docMk/>
          <pc:sldMk cId="0" sldId="266"/>
        </pc:sldMkLst>
      </pc:sldChg>
      <pc:sldChg chg="add del">
        <pc:chgData name="Gayatrhri Mathad" userId="e69c047b201af11d" providerId="LiveId" clId="{48F1F348-F08E-4ECA-A95F-1B51EDBDACB8}" dt="2025-03-22T06:55:37.168" v="4" actId="2696"/>
        <pc:sldMkLst>
          <pc:docMk/>
          <pc:sldMk cId="0" sldId="269"/>
        </pc:sldMkLst>
      </pc:sldChg>
      <pc:sldChg chg="addSp delSp modSp new mod modTransition setBg delAnim modAnim">
        <pc:chgData name="Gayatrhri Mathad" userId="e69c047b201af11d" providerId="LiveId" clId="{48F1F348-F08E-4ECA-A95F-1B51EDBDACB8}" dt="2025-03-22T08:06:07.833" v="63" actId="14100"/>
        <pc:sldMkLst>
          <pc:docMk/>
          <pc:sldMk cId="2582851801" sldId="278"/>
        </pc:sldMkLst>
        <pc:picChg chg="add del mod">
          <ac:chgData name="Gayatrhri Mathad" userId="e69c047b201af11d" providerId="LiveId" clId="{48F1F348-F08E-4ECA-A95F-1B51EDBDACB8}" dt="2025-03-22T07:31:57.272" v="46" actId="478"/>
          <ac:picMkLst>
            <pc:docMk/>
            <pc:sldMk cId="2582851801" sldId="278"/>
            <ac:picMk id="2" creationId="{DAF1FCF4-CFB6-7901-BFF1-12F499EAB6F9}"/>
          </ac:picMkLst>
        </pc:picChg>
        <pc:picChg chg="add del mod">
          <ac:chgData name="Gayatrhri Mathad" userId="e69c047b201af11d" providerId="LiveId" clId="{48F1F348-F08E-4ECA-A95F-1B51EDBDACB8}" dt="2025-03-22T07:39:32.258" v="57" actId="478"/>
          <ac:picMkLst>
            <pc:docMk/>
            <pc:sldMk cId="2582851801" sldId="278"/>
            <ac:picMk id="3" creationId="{E65F4F55-C62F-CF7D-18F7-617EBB3A3FE6}"/>
          </ac:picMkLst>
        </pc:picChg>
        <pc:picChg chg="add del mod">
          <ac:chgData name="Gayatrhri Mathad" userId="e69c047b201af11d" providerId="LiveId" clId="{48F1F348-F08E-4ECA-A95F-1B51EDBDACB8}" dt="2025-03-22T07:37:06.403" v="52" actId="478"/>
          <ac:picMkLst>
            <pc:docMk/>
            <pc:sldMk cId="2582851801" sldId="278"/>
            <ac:picMk id="4" creationId="{504246B0-D8FE-40DD-2815-E6F14A060C86}"/>
          </ac:picMkLst>
        </pc:picChg>
        <pc:picChg chg="add del mod">
          <ac:chgData name="Gayatrhri Mathad" userId="e69c047b201af11d" providerId="LiveId" clId="{48F1F348-F08E-4ECA-A95F-1B51EDBDACB8}" dt="2025-03-22T07:39:30.425" v="56" actId="478"/>
          <ac:picMkLst>
            <pc:docMk/>
            <pc:sldMk cId="2582851801" sldId="278"/>
            <ac:picMk id="5" creationId="{FFDC3543-BBEE-28CF-2070-0E0304288AA4}"/>
          </ac:picMkLst>
        </pc:picChg>
        <pc:picChg chg="add mod">
          <ac:chgData name="Gayatrhri Mathad" userId="e69c047b201af11d" providerId="LiveId" clId="{48F1F348-F08E-4ECA-A95F-1B51EDBDACB8}" dt="2025-03-22T08:06:07.833" v="63" actId="14100"/>
          <ac:picMkLst>
            <pc:docMk/>
            <pc:sldMk cId="2582851801" sldId="278"/>
            <ac:picMk id="6" creationId="{A066FA5F-E5B7-AD4F-7120-EB785EB4130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solidFill>
              <a:schemeClr val="bg1"/>
            </a:solid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1371600" y="2286000"/>
            <a:ext cx="6791325" cy="942975"/>
          </a:xfrm>
          <a:prstGeom prst="rect">
            <a:avLst/>
          </a:prstGeom>
          <a:noFill/>
          <a:ln w="9525">
            <a:noFill/>
            <a:miter lim="800000"/>
            <a:headEnd/>
            <a:tailEnd/>
          </a:ln>
          <a:effectLst/>
        </p:spPr>
      </p:pic>
      <p:sp>
        <p:nvSpPr>
          <p:cNvPr id="9" name="Rounded Rectangle 8"/>
          <p:cNvSpPr/>
          <p:nvPr/>
        </p:nvSpPr>
        <p:spPr>
          <a:xfrm>
            <a:off x="1981200" y="533400"/>
            <a:ext cx="5181600" cy="1600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lumMod val="65000"/>
                    <a:lumOff val="35000"/>
                  </a:schemeClr>
                </a:solidFill>
                <a:latin typeface="Book Antiqua" pitchFamily="18" charset="0"/>
              </a:rPr>
              <a:t>Welcome </a:t>
            </a:r>
          </a:p>
          <a:p>
            <a:pPr algn="ctr"/>
            <a:r>
              <a:rPr lang="en-US" sz="5400" b="1" dirty="0">
                <a:solidFill>
                  <a:schemeClr val="tx1">
                    <a:lumMod val="65000"/>
                    <a:lumOff val="35000"/>
                  </a:schemeClr>
                </a:solidFill>
                <a:latin typeface="Book Antiqua" pitchFamily="18" charset="0"/>
              </a:rPr>
              <a:t>to </a:t>
            </a:r>
          </a:p>
        </p:txBody>
      </p:sp>
      <p:sp>
        <p:nvSpPr>
          <p:cNvPr id="10" name="Rounded Rectangle 9"/>
          <p:cNvSpPr/>
          <p:nvPr/>
        </p:nvSpPr>
        <p:spPr>
          <a:xfrm>
            <a:off x="4267200" y="3657600"/>
            <a:ext cx="3581400" cy="182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95000"/>
                    <a:lumOff val="5000"/>
                  </a:schemeClr>
                </a:solidFill>
                <a:latin typeface="Book Antiqua" pitchFamily="18" charset="0"/>
              </a:rPr>
              <a:t>12</a:t>
            </a:r>
            <a:r>
              <a:rPr lang="en-US" sz="3200" b="1" baseline="30000" dirty="0">
                <a:solidFill>
                  <a:schemeClr val="tx1">
                    <a:lumMod val="95000"/>
                    <a:lumOff val="5000"/>
                  </a:schemeClr>
                </a:solidFill>
                <a:latin typeface="Book Antiqua" pitchFamily="18" charset="0"/>
              </a:rPr>
              <a:t>th</a:t>
            </a:r>
            <a:r>
              <a:rPr lang="en-US" sz="3200" b="1" dirty="0">
                <a:solidFill>
                  <a:schemeClr val="tx1">
                    <a:lumMod val="95000"/>
                    <a:lumOff val="5000"/>
                  </a:schemeClr>
                </a:solidFill>
                <a:latin typeface="Book Antiqua" pitchFamily="18" charset="0"/>
              </a:rPr>
              <a:t> Annual day  Celebration</a:t>
            </a:r>
          </a:p>
          <a:p>
            <a:pPr algn="ctr"/>
            <a:r>
              <a:rPr lang="en-US" sz="3200" b="1" dirty="0">
                <a:solidFill>
                  <a:schemeClr val="tx1">
                    <a:lumMod val="95000"/>
                    <a:lumOff val="5000"/>
                  </a:schemeClr>
                </a:solidFill>
                <a:latin typeface="Book Antiqua" pitchFamily="18" charset="0"/>
              </a:rPr>
              <a:t>25-3-2025</a:t>
            </a:r>
          </a:p>
        </p:txBody>
      </p:sp>
      <p:sp>
        <p:nvSpPr>
          <p:cNvPr id="11" name="Rounded Rectangle 10"/>
          <p:cNvSpPr/>
          <p:nvPr/>
        </p:nvSpPr>
        <p:spPr>
          <a:xfrm>
            <a:off x="2743200" y="3200400"/>
            <a:ext cx="6172200" cy="76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accent3">
                    <a:lumMod val="75000"/>
                  </a:schemeClr>
                </a:solidFill>
                <a:latin typeface="Gill Sans MT Condensed" pitchFamily="34" charset="0"/>
              </a:rPr>
              <a:t>An IIMB Alumni venture in Early Childhood Education</a:t>
            </a:r>
          </a:p>
          <a:p>
            <a:pPr algn="ctr"/>
            <a:endParaRPr lang="en-US" sz="2400" b="1" dirty="0">
              <a:solidFill>
                <a:schemeClr val="accent3">
                  <a:lumMod val="75000"/>
                </a:schemeClr>
              </a:solidFill>
              <a:latin typeface="Freestyle Script" pitchFamily="66" charset="0"/>
            </a:endParaRPr>
          </a:p>
        </p:txBody>
      </p:sp>
      <p:pic>
        <p:nvPicPr>
          <p:cNvPr id="1030" name="Picture 6"/>
          <p:cNvPicPr>
            <a:picLocks noChangeAspect="1" noChangeArrowheads="1"/>
          </p:cNvPicPr>
          <p:nvPr/>
        </p:nvPicPr>
        <p:blipFill>
          <a:blip r:embed="rId4"/>
          <a:srcRect/>
          <a:stretch>
            <a:fillRect/>
          </a:stretch>
        </p:blipFill>
        <p:spPr bwMode="auto">
          <a:xfrm>
            <a:off x="7010400" y="4648200"/>
            <a:ext cx="1919287" cy="1740642"/>
          </a:xfrm>
          <a:prstGeom prst="rect">
            <a:avLst/>
          </a:prstGeom>
          <a:noFill/>
          <a:ln w="9525">
            <a:noFill/>
            <a:miter lim="800000"/>
            <a:headEnd/>
            <a:tailEnd/>
          </a:ln>
          <a:effectLst/>
        </p:spPr>
      </p:pic>
      <p:pic>
        <p:nvPicPr>
          <p:cNvPr id="1032" name="Picture 8" descr="https://encrypted-tbn2.gstatic.com/images?q=tbn:ANd9GcQuL1QtmwzUfCQp4Z2tNN-a9sredei7Wru4WfbaYTg7N6cyeSIy"/>
          <p:cNvPicPr>
            <a:picLocks noChangeAspect="1" noChangeArrowheads="1"/>
          </p:cNvPicPr>
          <p:nvPr/>
        </p:nvPicPr>
        <p:blipFill>
          <a:blip r:embed="rId5"/>
          <a:srcRect/>
          <a:stretch>
            <a:fillRect/>
          </a:stretch>
        </p:blipFill>
        <p:spPr bwMode="auto">
          <a:xfrm>
            <a:off x="0" y="228600"/>
            <a:ext cx="1447800" cy="1864591"/>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solidFill>
              <a:schemeClr val="bg1"/>
            </a:solidFill>
            <a:miter lim="800000"/>
            <a:headEnd/>
            <a:tailEnd/>
          </a:ln>
          <a:effectLst/>
        </p:spPr>
      </p:pic>
      <p:sp>
        <p:nvSpPr>
          <p:cNvPr id="5" name="Rounded Rectangle 4"/>
          <p:cNvSpPr/>
          <p:nvPr/>
        </p:nvSpPr>
        <p:spPr>
          <a:xfrm>
            <a:off x="304800" y="228600"/>
            <a:ext cx="2362200" cy="381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Facilities </a:t>
            </a:r>
            <a:endParaRPr lang="en-US" b="1" dirty="0">
              <a:latin typeface="Book Antiqua" pitchFamily="18" charset="0"/>
            </a:endParaRPr>
          </a:p>
        </p:txBody>
      </p:sp>
      <p:sp>
        <p:nvSpPr>
          <p:cNvPr id="7" name="Rectangle 6"/>
          <p:cNvSpPr/>
          <p:nvPr/>
        </p:nvSpPr>
        <p:spPr>
          <a:xfrm>
            <a:off x="152400" y="685800"/>
            <a:ext cx="8534400" cy="1846659"/>
          </a:xfrm>
          <a:prstGeom prst="rect">
            <a:avLst/>
          </a:prstGeom>
        </p:spPr>
        <p:txBody>
          <a:bodyPr wrap="square">
            <a:spAutoFit/>
          </a:bodyPr>
          <a:lstStyle/>
          <a:p>
            <a:r>
              <a:rPr lang="en-US" b="1" dirty="0"/>
              <a:t> </a:t>
            </a:r>
            <a:r>
              <a:rPr lang="en-US" sz="1600" b="1" dirty="0">
                <a:solidFill>
                  <a:schemeClr val="accent2">
                    <a:lumMod val="75000"/>
                  </a:schemeClr>
                </a:solidFill>
                <a:latin typeface="Book Antiqua" pitchFamily="18" charset="0"/>
              </a:rPr>
              <a:t> </a:t>
            </a:r>
            <a:r>
              <a:rPr lang="en-US" sz="1600" b="1" dirty="0">
                <a:solidFill>
                  <a:schemeClr val="accent3">
                    <a:lumMod val="50000"/>
                  </a:schemeClr>
                </a:solidFill>
                <a:latin typeface="Book Antiqua" pitchFamily="18" charset="0"/>
              </a:rPr>
              <a:t>Our schools are located in quiet localities,  Partaking, No dust Pollution,  and  no sound Pollution .our Classrooms have spacious, bright and inviting. comfortable furnishings to create a calm and welcoming environment. The furniture is colorful sturdy and of a child’s height without any sharp edges.</a:t>
            </a:r>
          </a:p>
          <a:p>
            <a:r>
              <a:rPr lang="en-US" sz="1600" b="1" dirty="0">
                <a:solidFill>
                  <a:schemeClr val="accent3">
                    <a:lumMod val="50000"/>
                  </a:schemeClr>
                </a:solidFill>
                <a:latin typeface="Book Antiqua" pitchFamily="18" charset="0"/>
              </a:rPr>
              <a:t>Library Corner, Show Time, Arts &amp; Crafts, Play Area, Role Play Corner etc that are well resourced in order to attract children. Needless to say, all our facilities are aesthetically designed and kept in sparkling clean conditions.</a:t>
            </a:r>
            <a:endParaRPr lang="en-US" sz="1600" dirty="0">
              <a:solidFill>
                <a:schemeClr val="tx1">
                  <a:lumMod val="95000"/>
                  <a:lumOff val="5000"/>
                </a:schemeClr>
              </a:solidFill>
              <a:latin typeface="Book Antiqua" pitchFamily="18" charset="0"/>
            </a:endParaRPr>
          </a:p>
        </p:txBody>
      </p:sp>
      <p:pic>
        <p:nvPicPr>
          <p:cNvPr id="21506" name="Picture 2"/>
          <p:cNvPicPr>
            <a:picLocks noChangeAspect="1" noChangeArrowheads="1"/>
          </p:cNvPicPr>
          <p:nvPr/>
        </p:nvPicPr>
        <p:blipFill>
          <a:blip r:embed="rId3"/>
          <a:srcRect/>
          <a:stretch>
            <a:fillRect/>
          </a:stretch>
        </p:blipFill>
        <p:spPr bwMode="auto">
          <a:xfrm>
            <a:off x="152400" y="2514600"/>
            <a:ext cx="2971800" cy="2228850"/>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07" name="Picture 3"/>
          <p:cNvPicPr>
            <a:picLocks noChangeAspect="1" noChangeArrowheads="1"/>
          </p:cNvPicPr>
          <p:nvPr/>
        </p:nvPicPr>
        <p:blipFill>
          <a:blip r:embed="rId4"/>
          <a:srcRect/>
          <a:stretch>
            <a:fillRect/>
          </a:stretch>
        </p:blipFill>
        <p:spPr bwMode="auto">
          <a:xfrm>
            <a:off x="3276600" y="2438400"/>
            <a:ext cx="2962275" cy="2314575"/>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08" name="Picture 4"/>
          <p:cNvPicPr>
            <a:picLocks noChangeAspect="1" noChangeArrowheads="1"/>
          </p:cNvPicPr>
          <p:nvPr/>
        </p:nvPicPr>
        <p:blipFill>
          <a:blip r:embed="rId5"/>
          <a:srcRect/>
          <a:stretch>
            <a:fillRect/>
          </a:stretch>
        </p:blipFill>
        <p:spPr bwMode="auto">
          <a:xfrm>
            <a:off x="6286500" y="2438400"/>
            <a:ext cx="2857500" cy="2286000"/>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09" name="Picture 5"/>
          <p:cNvPicPr>
            <a:picLocks noChangeAspect="1" noChangeArrowheads="1"/>
          </p:cNvPicPr>
          <p:nvPr/>
        </p:nvPicPr>
        <p:blipFill>
          <a:blip r:embed="rId6"/>
          <a:srcRect/>
          <a:stretch>
            <a:fillRect/>
          </a:stretch>
        </p:blipFill>
        <p:spPr bwMode="auto">
          <a:xfrm>
            <a:off x="152400" y="4743979"/>
            <a:ext cx="2971800" cy="2114021"/>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11" name="Picture 7"/>
          <p:cNvPicPr>
            <a:picLocks noChangeAspect="1" noChangeArrowheads="1"/>
          </p:cNvPicPr>
          <p:nvPr/>
        </p:nvPicPr>
        <p:blipFill>
          <a:blip r:embed="rId7"/>
          <a:srcRect/>
          <a:stretch>
            <a:fillRect/>
          </a:stretch>
        </p:blipFill>
        <p:spPr bwMode="auto">
          <a:xfrm>
            <a:off x="3200400" y="4743000"/>
            <a:ext cx="2819400" cy="2115000"/>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13" name="Picture 9"/>
          <p:cNvPicPr>
            <a:picLocks noChangeAspect="1" noChangeArrowheads="1"/>
          </p:cNvPicPr>
          <p:nvPr/>
        </p:nvPicPr>
        <p:blipFill>
          <a:blip r:embed="rId8" cstate="print"/>
          <a:srcRect/>
          <a:stretch>
            <a:fillRect/>
          </a:stretch>
        </p:blipFill>
        <p:spPr bwMode="auto">
          <a:xfrm>
            <a:off x="6055025" y="4800600"/>
            <a:ext cx="3032625" cy="2057400"/>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00B050"/>
                </a:solidFill>
              </a:rPr>
              <a:t>Green Day  Celebration</a:t>
            </a:r>
            <a:endParaRPr lang="en-US" sz="2000" b="1" dirty="0">
              <a:solidFill>
                <a:srgbClr val="00B050"/>
              </a:solidFill>
              <a:latin typeface="Book Antiqua" pitchFamily="18" charset="0"/>
            </a:endParaRPr>
          </a:p>
        </p:txBody>
      </p:sp>
      <p:pic>
        <p:nvPicPr>
          <p:cNvPr id="22530" name="Picture 2"/>
          <p:cNvPicPr>
            <a:picLocks noChangeAspect="1" noChangeArrowheads="1"/>
          </p:cNvPicPr>
          <p:nvPr/>
        </p:nvPicPr>
        <p:blipFill>
          <a:blip r:embed="rId3"/>
          <a:srcRect/>
          <a:stretch>
            <a:fillRect/>
          </a:stretch>
        </p:blipFill>
        <p:spPr bwMode="auto">
          <a:xfrm>
            <a:off x="152400" y="762000"/>
            <a:ext cx="4207707" cy="2819400"/>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531" name="Picture 3"/>
          <p:cNvPicPr>
            <a:picLocks noChangeAspect="1" noChangeArrowheads="1"/>
          </p:cNvPicPr>
          <p:nvPr/>
        </p:nvPicPr>
        <p:blipFill>
          <a:blip r:embed="rId4"/>
          <a:srcRect/>
          <a:stretch>
            <a:fillRect/>
          </a:stretch>
        </p:blipFill>
        <p:spPr bwMode="auto">
          <a:xfrm>
            <a:off x="4571999" y="838200"/>
            <a:ext cx="4394561" cy="2819399"/>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532" name="Picture 4"/>
          <p:cNvPicPr>
            <a:picLocks noChangeAspect="1" noChangeArrowheads="1"/>
          </p:cNvPicPr>
          <p:nvPr/>
        </p:nvPicPr>
        <p:blipFill>
          <a:blip r:embed="rId5"/>
          <a:srcRect/>
          <a:stretch>
            <a:fillRect/>
          </a:stretch>
        </p:blipFill>
        <p:spPr bwMode="auto">
          <a:xfrm>
            <a:off x="152400" y="3886200"/>
            <a:ext cx="4191000" cy="2819400"/>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533" name="Picture 5"/>
          <p:cNvPicPr>
            <a:picLocks noChangeAspect="1" noChangeArrowheads="1"/>
          </p:cNvPicPr>
          <p:nvPr/>
        </p:nvPicPr>
        <p:blipFill>
          <a:blip r:embed="rId6"/>
          <a:srcRect/>
          <a:stretch>
            <a:fillRect/>
          </a:stretch>
        </p:blipFill>
        <p:spPr bwMode="auto">
          <a:xfrm>
            <a:off x="4648200" y="3913304"/>
            <a:ext cx="4343400" cy="2722456"/>
          </a:xfrm>
          <a:prstGeom prst="snip2DiagRect">
            <a:avLst/>
          </a:prstGeom>
          <a:solidFill>
            <a:srgbClr val="FFFFFF">
              <a:shade val="85000"/>
            </a:srgbClr>
          </a:solidFill>
          <a:ln w="88900" cap="sq">
            <a:solidFill>
              <a:srgbClr val="00B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solidFill>
                  <a:srgbClr val="C00000"/>
                </a:solidFill>
              </a:rPr>
              <a:t>Red Day  Celebration</a:t>
            </a:r>
            <a:endParaRPr lang="en-US" sz="2000" b="1" dirty="0">
              <a:solidFill>
                <a:srgbClr val="C00000"/>
              </a:solidFill>
              <a:latin typeface="Book Antiqua" pitchFamily="18" charset="0"/>
            </a:endParaRPr>
          </a:p>
        </p:txBody>
      </p:sp>
      <p:pic>
        <p:nvPicPr>
          <p:cNvPr id="23554" name="Picture 2"/>
          <p:cNvPicPr>
            <a:picLocks noChangeAspect="1" noChangeArrowheads="1"/>
          </p:cNvPicPr>
          <p:nvPr/>
        </p:nvPicPr>
        <p:blipFill>
          <a:blip r:embed="rId3"/>
          <a:srcRect/>
          <a:stretch>
            <a:fillRect/>
          </a:stretch>
        </p:blipFill>
        <p:spPr bwMode="auto">
          <a:xfrm>
            <a:off x="152400" y="762000"/>
            <a:ext cx="4267200" cy="2976839"/>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pic>
        <p:nvPicPr>
          <p:cNvPr id="23555" name="Picture 3"/>
          <p:cNvPicPr>
            <a:picLocks noChangeAspect="1" noChangeArrowheads="1"/>
          </p:cNvPicPr>
          <p:nvPr/>
        </p:nvPicPr>
        <p:blipFill>
          <a:blip r:embed="rId4"/>
          <a:srcRect/>
          <a:stretch>
            <a:fillRect/>
          </a:stretch>
        </p:blipFill>
        <p:spPr bwMode="auto">
          <a:xfrm>
            <a:off x="4648200" y="762000"/>
            <a:ext cx="4343400" cy="2962968"/>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pic>
        <p:nvPicPr>
          <p:cNvPr id="23556" name="Picture 4"/>
          <p:cNvPicPr>
            <a:picLocks noChangeAspect="1" noChangeArrowheads="1"/>
          </p:cNvPicPr>
          <p:nvPr/>
        </p:nvPicPr>
        <p:blipFill>
          <a:blip r:embed="rId5"/>
          <a:srcRect/>
          <a:stretch>
            <a:fillRect/>
          </a:stretch>
        </p:blipFill>
        <p:spPr bwMode="auto">
          <a:xfrm>
            <a:off x="152400" y="3962400"/>
            <a:ext cx="4191000" cy="2753158"/>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pic>
        <p:nvPicPr>
          <p:cNvPr id="23557" name="Picture 5"/>
          <p:cNvPicPr>
            <a:picLocks noChangeAspect="1" noChangeArrowheads="1"/>
          </p:cNvPicPr>
          <p:nvPr/>
        </p:nvPicPr>
        <p:blipFill>
          <a:blip r:embed="rId6"/>
          <a:srcRect/>
          <a:stretch>
            <a:fillRect/>
          </a:stretch>
        </p:blipFill>
        <p:spPr bwMode="auto">
          <a:xfrm>
            <a:off x="4572000" y="3962400"/>
            <a:ext cx="4393096" cy="2743200"/>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a:solidFill>
                  <a:srgbClr val="FFFF00"/>
                </a:solidFill>
              </a:rPr>
              <a:t>Rakhi</a:t>
            </a:r>
            <a:r>
              <a:rPr lang="en-US" sz="2000" b="1" dirty="0">
                <a:solidFill>
                  <a:srgbClr val="FFFF00"/>
                </a:solidFill>
              </a:rPr>
              <a:t>   Celebration</a:t>
            </a:r>
            <a:endParaRPr lang="en-US" sz="2000" b="1" dirty="0">
              <a:solidFill>
                <a:srgbClr val="FFFF00"/>
              </a:solidFill>
              <a:latin typeface="Book Antiqua" pitchFamily="18" charset="0"/>
            </a:endParaRPr>
          </a:p>
        </p:txBody>
      </p:sp>
      <p:pic>
        <p:nvPicPr>
          <p:cNvPr id="26626" name="Picture 2"/>
          <p:cNvPicPr>
            <a:picLocks noChangeAspect="1" noChangeArrowheads="1"/>
          </p:cNvPicPr>
          <p:nvPr/>
        </p:nvPicPr>
        <p:blipFill>
          <a:blip r:embed="rId3"/>
          <a:srcRect/>
          <a:stretch>
            <a:fillRect/>
          </a:stretch>
        </p:blipFill>
        <p:spPr bwMode="auto">
          <a:xfrm>
            <a:off x="228600" y="914400"/>
            <a:ext cx="4328415" cy="2951940"/>
          </a:xfrm>
          <a:prstGeom prst="ellipse">
            <a:avLst/>
          </a:prstGeom>
          <a:ln w="63500"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627" name="Picture 3"/>
          <p:cNvPicPr>
            <a:picLocks noChangeAspect="1" noChangeArrowheads="1"/>
          </p:cNvPicPr>
          <p:nvPr/>
        </p:nvPicPr>
        <p:blipFill>
          <a:blip r:embed="rId4"/>
          <a:srcRect/>
          <a:stretch>
            <a:fillRect/>
          </a:stretch>
        </p:blipFill>
        <p:spPr bwMode="auto">
          <a:xfrm>
            <a:off x="4648200" y="914400"/>
            <a:ext cx="4378384" cy="2971800"/>
          </a:xfrm>
          <a:prstGeom prst="ellipse">
            <a:avLst/>
          </a:prstGeom>
          <a:ln w="63500"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628" name="Picture 4"/>
          <p:cNvPicPr>
            <a:picLocks noChangeAspect="1" noChangeArrowheads="1"/>
          </p:cNvPicPr>
          <p:nvPr/>
        </p:nvPicPr>
        <p:blipFill>
          <a:blip r:embed="rId5"/>
          <a:srcRect/>
          <a:stretch>
            <a:fillRect/>
          </a:stretch>
        </p:blipFill>
        <p:spPr bwMode="auto">
          <a:xfrm>
            <a:off x="228600" y="4014230"/>
            <a:ext cx="4343400" cy="2843770"/>
          </a:xfrm>
          <a:prstGeom prst="ellipse">
            <a:avLst/>
          </a:prstGeom>
          <a:ln w="63500"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629" name="Picture 5"/>
          <p:cNvPicPr>
            <a:picLocks noChangeAspect="1" noChangeArrowheads="1"/>
          </p:cNvPicPr>
          <p:nvPr/>
        </p:nvPicPr>
        <p:blipFill>
          <a:blip r:embed="rId6"/>
          <a:srcRect/>
          <a:stretch>
            <a:fillRect/>
          </a:stretch>
        </p:blipFill>
        <p:spPr bwMode="auto">
          <a:xfrm>
            <a:off x="4724400" y="4038600"/>
            <a:ext cx="4267200" cy="2819400"/>
          </a:xfrm>
          <a:prstGeom prst="ellipse">
            <a:avLst/>
          </a:prstGeom>
          <a:ln w="63500" cap="rnd">
            <a:solidFill>
              <a:srgbClr val="FF66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a:solidFill>
                  <a:srgbClr val="FFFF00"/>
                </a:solidFill>
              </a:rPr>
              <a:t>Sankranthi</a:t>
            </a:r>
            <a:r>
              <a:rPr lang="en-US" sz="2000" b="1" dirty="0">
                <a:solidFill>
                  <a:srgbClr val="FFFF00"/>
                </a:solidFill>
              </a:rPr>
              <a:t>  Celebration</a:t>
            </a:r>
            <a:endParaRPr lang="en-US" sz="2000" b="1" dirty="0">
              <a:solidFill>
                <a:srgbClr val="FFFF00"/>
              </a:solidFill>
              <a:latin typeface="Book Antiqua" pitchFamily="18" charset="0"/>
            </a:endParaRPr>
          </a:p>
        </p:txBody>
      </p:sp>
      <p:pic>
        <p:nvPicPr>
          <p:cNvPr id="27650" name="Picture 2"/>
          <p:cNvPicPr>
            <a:picLocks noChangeAspect="1" noChangeArrowheads="1"/>
          </p:cNvPicPr>
          <p:nvPr/>
        </p:nvPicPr>
        <p:blipFill>
          <a:blip r:embed="rId3"/>
          <a:srcRect/>
          <a:stretch>
            <a:fillRect/>
          </a:stretch>
        </p:blipFill>
        <p:spPr bwMode="auto">
          <a:xfrm>
            <a:off x="304800" y="685800"/>
            <a:ext cx="4038600" cy="2895600"/>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2" name="Picture 4"/>
          <p:cNvPicPr>
            <a:picLocks noChangeAspect="1" noChangeArrowheads="1"/>
          </p:cNvPicPr>
          <p:nvPr/>
        </p:nvPicPr>
        <p:blipFill>
          <a:blip r:embed="rId4"/>
          <a:srcRect/>
          <a:stretch>
            <a:fillRect/>
          </a:stretch>
        </p:blipFill>
        <p:spPr bwMode="auto">
          <a:xfrm>
            <a:off x="4572000" y="685800"/>
            <a:ext cx="4275169" cy="2895600"/>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3" name="Picture 5"/>
          <p:cNvPicPr>
            <a:picLocks noChangeAspect="1" noChangeArrowheads="1"/>
          </p:cNvPicPr>
          <p:nvPr/>
        </p:nvPicPr>
        <p:blipFill>
          <a:blip r:embed="rId5"/>
          <a:srcRect/>
          <a:stretch>
            <a:fillRect/>
          </a:stretch>
        </p:blipFill>
        <p:spPr bwMode="auto">
          <a:xfrm>
            <a:off x="304800" y="3733800"/>
            <a:ext cx="4038600" cy="3028950"/>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655" name="Picture 7"/>
          <p:cNvPicPr>
            <a:picLocks noChangeAspect="1" noChangeArrowheads="1"/>
          </p:cNvPicPr>
          <p:nvPr/>
        </p:nvPicPr>
        <p:blipFill>
          <a:blip r:embed="rId6"/>
          <a:srcRect/>
          <a:stretch>
            <a:fillRect/>
          </a:stretch>
        </p:blipFill>
        <p:spPr bwMode="auto">
          <a:xfrm>
            <a:off x="4572000" y="3766456"/>
            <a:ext cx="4267200" cy="2939143"/>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00"/>
                </a:solidFill>
              </a:rPr>
              <a:t>Children's  Day   Celebration</a:t>
            </a:r>
            <a:endParaRPr lang="en-US" sz="2000" b="1" dirty="0">
              <a:solidFill>
                <a:srgbClr val="FFFF00"/>
              </a:solidFill>
              <a:latin typeface="Book Antiqua" pitchFamily="18" charset="0"/>
            </a:endParaRPr>
          </a:p>
        </p:txBody>
      </p:sp>
      <p:pic>
        <p:nvPicPr>
          <p:cNvPr id="28675" name="Picture 3"/>
          <p:cNvPicPr>
            <a:picLocks noChangeAspect="1" noChangeArrowheads="1"/>
          </p:cNvPicPr>
          <p:nvPr/>
        </p:nvPicPr>
        <p:blipFill>
          <a:blip r:embed="rId3"/>
          <a:srcRect/>
          <a:stretch>
            <a:fillRect/>
          </a:stretch>
        </p:blipFill>
        <p:spPr bwMode="auto">
          <a:xfrm>
            <a:off x="4572000" y="685800"/>
            <a:ext cx="4114800" cy="2896985"/>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8676" name="Picture 4"/>
          <p:cNvPicPr>
            <a:picLocks noChangeAspect="1" noChangeArrowheads="1"/>
          </p:cNvPicPr>
          <p:nvPr/>
        </p:nvPicPr>
        <p:blipFill>
          <a:blip r:embed="rId4"/>
          <a:srcRect/>
          <a:stretch>
            <a:fillRect/>
          </a:stretch>
        </p:blipFill>
        <p:spPr bwMode="auto">
          <a:xfrm>
            <a:off x="228600" y="685800"/>
            <a:ext cx="3962400" cy="2973317"/>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8678" name="Picture 6"/>
          <p:cNvPicPr>
            <a:picLocks noChangeAspect="1" noChangeArrowheads="1"/>
          </p:cNvPicPr>
          <p:nvPr/>
        </p:nvPicPr>
        <p:blipFill>
          <a:blip r:embed="rId5"/>
          <a:srcRect/>
          <a:stretch>
            <a:fillRect/>
          </a:stretch>
        </p:blipFill>
        <p:spPr bwMode="auto">
          <a:xfrm>
            <a:off x="3124200" y="3886200"/>
            <a:ext cx="2286000" cy="2817530"/>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8679" name="Picture 7"/>
          <p:cNvPicPr>
            <a:picLocks noChangeAspect="1" noChangeArrowheads="1"/>
          </p:cNvPicPr>
          <p:nvPr/>
        </p:nvPicPr>
        <p:blipFill>
          <a:blip r:embed="rId6"/>
          <a:srcRect/>
          <a:stretch>
            <a:fillRect/>
          </a:stretch>
        </p:blipFill>
        <p:spPr bwMode="auto">
          <a:xfrm>
            <a:off x="228600" y="3962400"/>
            <a:ext cx="2669649" cy="2716867"/>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8680" name="Picture 8"/>
          <p:cNvPicPr>
            <a:picLocks noChangeAspect="1" noChangeArrowheads="1"/>
          </p:cNvPicPr>
          <p:nvPr/>
        </p:nvPicPr>
        <p:blipFill>
          <a:blip r:embed="rId7"/>
          <a:srcRect/>
          <a:stretch>
            <a:fillRect/>
          </a:stretch>
        </p:blipFill>
        <p:spPr bwMode="auto">
          <a:xfrm>
            <a:off x="5638800" y="3962400"/>
            <a:ext cx="3270913" cy="2638313"/>
          </a:xfrm>
          <a:prstGeom prst="roundRect">
            <a:avLst>
              <a:gd name="adj" fmla="val 11111"/>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a:solidFill>
                  <a:srgbClr val="FFFF00"/>
                </a:solidFill>
              </a:rPr>
              <a:t>Krishnastmi</a:t>
            </a:r>
            <a:r>
              <a:rPr lang="en-US" sz="2000" b="1" dirty="0">
                <a:solidFill>
                  <a:srgbClr val="FFFF00"/>
                </a:solidFill>
              </a:rPr>
              <a:t>   Celebration</a:t>
            </a:r>
            <a:endParaRPr lang="en-US" sz="2000" b="1" dirty="0">
              <a:solidFill>
                <a:srgbClr val="FFFF00"/>
              </a:solidFill>
              <a:latin typeface="Book Antiqua" pitchFamily="18" charset="0"/>
            </a:endParaRPr>
          </a:p>
        </p:txBody>
      </p:sp>
      <p:pic>
        <p:nvPicPr>
          <p:cNvPr id="29702" name="Picture 6"/>
          <p:cNvPicPr>
            <a:picLocks noChangeAspect="1" noChangeArrowheads="1"/>
          </p:cNvPicPr>
          <p:nvPr/>
        </p:nvPicPr>
        <p:blipFill>
          <a:blip r:embed="rId3"/>
          <a:srcRect/>
          <a:stretch>
            <a:fillRect/>
          </a:stretch>
        </p:blipFill>
        <p:spPr bwMode="auto">
          <a:xfrm>
            <a:off x="228600" y="838200"/>
            <a:ext cx="4267200" cy="2695074"/>
          </a:xfrm>
          <a:prstGeom prst="rect">
            <a:avLst/>
          </a:prstGeom>
          <a:solidFill>
            <a:srgbClr val="FFFFFF">
              <a:shade val="85000"/>
            </a:srgbClr>
          </a:solidFill>
          <a:ln w="57150" cap="sq">
            <a:solidFill>
              <a:schemeClr val="accent5">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704" name="Picture 8"/>
          <p:cNvPicPr>
            <a:picLocks noChangeAspect="1" noChangeArrowheads="1"/>
          </p:cNvPicPr>
          <p:nvPr/>
        </p:nvPicPr>
        <p:blipFill>
          <a:blip r:embed="rId4"/>
          <a:srcRect/>
          <a:stretch>
            <a:fillRect/>
          </a:stretch>
        </p:blipFill>
        <p:spPr bwMode="auto">
          <a:xfrm>
            <a:off x="685800" y="3886200"/>
            <a:ext cx="3886199" cy="2600743"/>
          </a:xfrm>
          <a:prstGeom prst="rect">
            <a:avLst/>
          </a:prstGeom>
          <a:solidFill>
            <a:srgbClr val="FFFFFF">
              <a:shade val="85000"/>
            </a:srgbClr>
          </a:solidFill>
          <a:ln w="57150" cap="sq">
            <a:solidFill>
              <a:schemeClr val="accent5">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705" name="Picture 9"/>
          <p:cNvPicPr>
            <a:picLocks noChangeAspect="1" noChangeArrowheads="1"/>
          </p:cNvPicPr>
          <p:nvPr/>
        </p:nvPicPr>
        <p:blipFill>
          <a:blip r:embed="rId5"/>
          <a:srcRect/>
          <a:stretch>
            <a:fillRect/>
          </a:stretch>
        </p:blipFill>
        <p:spPr bwMode="auto">
          <a:xfrm>
            <a:off x="5105400" y="3733800"/>
            <a:ext cx="3733800" cy="2745723"/>
          </a:xfrm>
          <a:prstGeom prst="rect">
            <a:avLst/>
          </a:prstGeom>
          <a:solidFill>
            <a:srgbClr val="FFFFFF">
              <a:shade val="85000"/>
            </a:srgbClr>
          </a:solidFill>
          <a:ln w="57150" cap="sq">
            <a:solidFill>
              <a:schemeClr val="accent5">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9706" name="Picture 10"/>
          <p:cNvPicPr>
            <a:picLocks noChangeAspect="1" noChangeArrowheads="1"/>
          </p:cNvPicPr>
          <p:nvPr/>
        </p:nvPicPr>
        <p:blipFill>
          <a:blip r:embed="rId6"/>
          <a:srcRect/>
          <a:stretch>
            <a:fillRect/>
          </a:stretch>
        </p:blipFill>
        <p:spPr bwMode="auto">
          <a:xfrm>
            <a:off x="4876800" y="685800"/>
            <a:ext cx="3886200" cy="2651893"/>
          </a:xfrm>
          <a:prstGeom prst="rect">
            <a:avLst/>
          </a:prstGeom>
          <a:solidFill>
            <a:srgbClr val="FFFFFF">
              <a:shade val="85000"/>
            </a:srgbClr>
          </a:solidFill>
          <a:ln w="57150" cap="sq">
            <a:solidFill>
              <a:schemeClr val="accent5">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00"/>
                </a:solidFill>
              </a:rPr>
              <a:t>Christmas  Day   Celebration</a:t>
            </a:r>
            <a:endParaRPr lang="en-US" sz="2000" b="1" dirty="0">
              <a:solidFill>
                <a:srgbClr val="FFFF00"/>
              </a:solidFill>
              <a:latin typeface="Book Antiqua" pitchFamily="18" charset="0"/>
            </a:endParaRPr>
          </a:p>
        </p:txBody>
      </p:sp>
      <p:pic>
        <p:nvPicPr>
          <p:cNvPr id="29698" name="Picture 2"/>
          <p:cNvPicPr>
            <a:picLocks noChangeAspect="1" noChangeArrowheads="1"/>
          </p:cNvPicPr>
          <p:nvPr/>
        </p:nvPicPr>
        <p:blipFill>
          <a:blip r:embed="rId3"/>
          <a:srcRect/>
          <a:stretch>
            <a:fillRect/>
          </a:stretch>
        </p:blipFill>
        <p:spPr bwMode="auto">
          <a:xfrm>
            <a:off x="381000" y="685800"/>
            <a:ext cx="3810000" cy="2991615"/>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699" name="Picture 3"/>
          <p:cNvPicPr>
            <a:picLocks noChangeAspect="1" noChangeArrowheads="1"/>
          </p:cNvPicPr>
          <p:nvPr/>
        </p:nvPicPr>
        <p:blipFill>
          <a:blip r:embed="rId4"/>
          <a:srcRect/>
          <a:stretch>
            <a:fillRect/>
          </a:stretch>
        </p:blipFill>
        <p:spPr bwMode="auto">
          <a:xfrm>
            <a:off x="4572000" y="685801"/>
            <a:ext cx="4343400" cy="2895599"/>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700" name="Picture 4"/>
          <p:cNvPicPr>
            <a:picLocks noChangeAspect="1" noChangeArrowheads="1"/>
          </p:cNvPicPr>
          <p:nvPr/>
        </p:nvPicPr>
        <p:blipFill>
          <a:blip r:embed="rId5"/>
          <a:srcRect/>
          <a:stretch>
            <a:fillRect/>
          </a:stretch>
        </p:blipFill>
        <p:spPr bwMode="auto">
          <a:xfrm>
            <a:off x="304800" y="3886200"/>
            <a:ext cx="3810000" cy="2823180"/>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701" name="Picture 5"/>
          <p:cNvPicPr>
            <a:picLocks noChangeAspect="1" noChangeArrowheads="1"/>
          </p:cNvPicPr>
          <p:nvPr/>
        </p:nvPicPr>
        <p:blipFill>
          <a:blip r:embed="rId6"/>
          <a:srcRect/>
          <a:stretch>
            <a:fillRect/>
          </a:stretch>
        </p:blipFill>
        <p:spPr bwMode="auto">
          <a:xfrm>
            <a:off x="4267200" y="3886200"/>
            <a:ext cx="4648200" cy="2819400"/>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1" name="Rounded Rectangle 10"/>
          <p:cNvSpPr/>
          <p:nvPr/>
        </p:nvSpPr>
        <p:spPr>
          <a:xfrm>
            <a:off x="2362200" y="152400"/>
            <a:ext cx="4038600" cy="381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FFFF00"/>
                </a:solidFill>
                <a:latin typeface="Book Antiqua" pitchFamily="18" charset="0"/>
              </a:rPr>
              <a:t>Outing-</a:t>
            </a:r>
            <a:r>
              <a:rPr lang="en-US" sz="2000" b="1" dirty="0" err="1">
                <a:solidFill>
                  <a:srgbClr val="FFFF00"/>
                </a:solidFill>
                <a:latin typeface="Book Antiqua" pitchFamily="18" charset="0"/>
              </a:rPr>
              <a:t>Cubbon</a:t>
            </a:r>
            <a:r>
              <a:rPr lang="en-US" sz="2000" b="1" dirty="0">
                <a:solidFill>
                  <a:srgbClr val="FFFF00"/>
                </a:solidFill>
                <a:latin typeface="Book Antiqua" pitchFamily="18" charset="0"/>
              </a:rPr>
              <a:t> park Trip</a:t>
            </a:r>
          </a:p>
        </p:txBody>
      </p:sp>
      <p:pic>
        <p:nvPicPr>
          <p:cNvPr id="30722" name="Picture 2"/>
          <p:cNvPicPr>
            <a:picLocks noChangeAspect="1" noChangeArrowheads="1"/>
          </p:cNvPicPr>
          <p:nvPr/>
        </p:nvPicPr>
        <p:blipFill>
          <a:blip r:embed="rId3"/>
          <a:srcRect/>
          <a:stretch>
            <a:fillRect/>
          </a:stretch>
        </p:blipFill>
        <p:spPr bwMode="auto">
          <a:xfrm>
            <a:off x="152400" y="685800"/>
            <a:ext cx="4245179" cy="2895600"/>
          </a:xfrm>
          <a:prstGeom prst="rect">
            <a:avLst/>
          </a:prstGeom>
          <a:ln>
            <a:solidFill>
              <a:schemeClr val="accent3">
                <a:lumMod val="75000"/>
              </a:schemeClr>
            </a:solidFill>
          </a:ln>
          <a:effectLst>
            <a:outerShdw blurRad="190500" algn="tl" rotWithShape="0">
              <a:srgbClr val="000000">
                <a:alpha val="70000"/>
              </a:srgbClr>
            </a:outerShdw>
          </a:effectLst>
        </p:spPr>
      </p:pic>
      <p:pic>
        <p:nvPicPr>
          <p:cNvPr id="30723" name="Picture 3"/>
          <p:cNvPicPr>
            <a:picLocks noChangeAspect="1" noChangeArrowheads="1"/>
          </p:cNvPicPr>
          <p:nvPr/>
        </p:nvPicPr>
        <p:blipFill>
          <a:blip r:embed="rId4"/>
          <a:srcRect/>
          <a:stretch>
            <a:fillRect/>
          </a:stretch>
        </p:blipFill>
        <p:spPr bwMode="auto">
          <a:xfrm>
            <a:off x="4572000" y="685800"/>
            <a:ext cx="4267200" cy="2939227"/>
          </a:xfrm>
          <a:prstGeom prst="rect">
            <a:avLst/>
          </a:prstGeom>
          <a:ln>
            <a:solidFill>
              <a:schemeClr val="accent3">
                <a:lumMod val="75000"/>
              </a:schemeClr>
            </a:solidFill>
          </a:ln>
          <a:effectLst>
            <a:outerShdw blurRad="190500" algn="tl" rotWithShape="0">
              <a:srgbClr val="000000">
                <a:alpha val="70000"/>
              </a:srgbClr>
            </a:outerShdw>
          </a:effectLst>
        </p:spPr>
      </p:pic>
      <p:pic>
        <p:nvPicPr>
          <p:cNvPr id="30724" name="Picture 4"/>
          <p:cNvPicPr>
            <a:picLocks noChangeAspect="1" noChangeArrowheads="1"/>
          </p:cNvPicPr>
          <p:nvPr/>
        </p:nvPicPr>
        <p:blipFill>
          <a:blip r:embed="rId5"/>
          <a:srcRect/>
          <a:stretch>
            <a:fillRect/>
          </a:stretch>
        </p:blipFill>
        <p:spPr bwMode="auto">
          <a:xfrm>
            <a:off x="152400" y="3657600"/>
            <a:ext cx="4343400" cy="3041005"/>
          </a:xfrm>
          <a:prstGeom prst="rect">
            <a:avLst/>
          </a:prstGeom>
          <a:ln>
            <a:solidFill>
              <a:schemeClr val="accent3">
                <a:lumMod val="75000"/>
              </a:schemeClr>
            </a:solidFill>
          </a:ln>
          <a:effectLst>
            <a:outerShdw blurRad="190500" algn="tl" rotWithShape="0">
              <a:srgbClr val="000000">
                <a:alpha val="70000"/>
              </a:srgbClr>
            </a:outerShdw>
          </a:effectLst>
        </p:spPr>
      </p:pic>
      <p:pic>
        <p:nvPicPr>
          <p:cNvPr id="30725" name="Picture 5"/>
          <p:cNvPicPr>
            <a:picLocks noChangeAspect="1" noChangeArrowheads="1"/>
          </p:cNvPicPr>
          <p:nvPr/>
        </p:nvPicPr>
        <p:blipFill>
          <a:blip r:embed="rId6"/>
          <a:srcRect/>
          <a:stretch>
            <a:fillRect/>
          </a:stretch>
        </p:blipFill>
        <p:spPr bwMode="auto">
          <a:xfrm>
            <a:off x="4572000" y="3733800"/>
            <a:ext cx="4267200" cy="2974936"/>
          </a:xfrm>
          <a:prstGeom prst="rect">
            <a:avLst/>
          </a:prstGeom>
          <a:ln>
            <a:solidFill>
              <a:schemeClr val="accent3">
                <a:lumMod val="75000"/>
              </a:schemeClr>
            </a:solidFill>
          </a:ln>
          <a:effectLst>
            <a:outerShdw blurRad="190500" algn="tl"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annual day video">
            <a:hlinkClick r:id="" action="ppaction://media"/>
            <a:extLst>
              <a:ext uri="{FF2B5EF4-FFF2-40B4-BE49-F238E27FC236}">
                <a16:creationId xmlns:a16="http://schemas.microsoft.com/office/drawing/2014/main" id="{A066FA5F-E5B7-AD4F-7120-EB785EB4130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8200"/>
            <a:ext cx="9144000" cy="5181600"/>
          </a:xfrm>
          <a:prstGeom prst="rect">
            <a:avLst/>
          </a:prstGeom>
        </p:spPr>
      </p:pic>
    </p:spTree>
    <p:extLst>
      <p:ext uri="{BB962C8B-B14F-4D97-AF65-F5344CB8AC3E}">
        <p14:creationId xmlns:p14="http://schemas.microsoft.com/office/powerpoint/2010/main" val="2582851801"/>
      </p:ext>
    </p:extLst>
  </p:cSld>
  <p:clrMapOvr>
    <a:masterClrMapping/>
  </p:clrMapOvr>
  <mc:AlternateContent xmlns:mc="http://schemas.openxmlformats.org/markup-compatibility/2006">
    <mc:Choice xmlns:p14="http://schemas.microsoft.com/office/powerpoint/2010/main" Requires="p14">
      <p:transition spd="slow" p14:dur="2000">
        <p:sndAc>
          <p:stSnd>
            <p:snd r:embed="rId4" name="applause.wav"/>
          </p:stSnd>
        </p:sndAc>
      </p:transition>
    </mc:Choice>
    <mc:Fallback>
      <p:transition spd="slow">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solidFill>
              <a:schemeClr val="bg1"/>
            </a:solidFill>
            <a:miter lim="800000"/>
            <a:headEnd/>
            <a:tailEnd/>
          </a:ln>
          <a:effectLst/>
        </p:spPr>
      </p:pic>
      <p:sp>
        <p:nvSpPr>
          <p:cNvPr id="12" name="Rounded Rectangle 11"/>
          <p:cNvSpPr/>
          <p:nvPr/>
        </p:nvSpPr>
        <p:spPr>
          <a:xfrm>
            <a:off x="2819400" y="381000"/>
            <a:ext cx="34290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ok Antiqua" pitchFamily="18" charset="0"/>
              </a:rPr>
              <a:t>Management Team</a:t>
            </a:r>
          </a:p>
        </p:txBody>
      </p:sp>
      <p:sp>
        <p:nvSpPr>
          <p:cNvPr id="4" name="Rectangle 3"/>
          <p:cNvSpPr/>
          <p:nvPr/>
        </p:nvSpPr>
        <p:spPr>
          <a:xfrm>
            <a:off x="2438400" y="1371600"/>
            <a:ext cx="6248400" cy="2031325"/>
          </a:xfrm>
          <a:prstGeom prst="rect">
            <a:avLst/>
          </a:prstGeom>
        </p:spPr>
        <p:txBody>
          <a:bodyPr wrap="square">
            <a:spAutoFit/>
          </a:bodyPr>
          <a:lstStyle/>
          <a:p>
            <a:r>
              <a:rPr lang="en-US" b="1" dirty="0" err="1">
                <a:latin typeface="Book Antiqua" pitchFamily="18" charset="0"/>
              </a:rPr>
              <a:t>Mr.Guruprasad</a:t>
            </a:r>
            <a:r>
              <a:rPr lang="en-US" b="1" dirty="0">
                <a:latin typeface="Book Antiqua" pitchFamily="18" charset="0"/>
              </a:rPr>
              <a:t> comes from a family, which has been in real estate for the last 15 years. Having worked for various Fortune-100 companies, he vows to bring in transparency and structure into real-estate industry using his inherent knowledge about this market. He is an Executive MBA from IIM Bangalore &amp; B.E from RV College Bangalore.</a:t>
            </a:r>
          </a:p>
        </p:txBody>
      </p:sp>
      <p:pic>
        <p:nvPicPr>
          <p:cNvPr id="5122" name="Picture 2" descr="Guruprasad Bangle"/>
          <p:cNvPicPr>
            <a:picLocks noChangeAspect="1" noChangeArrowheads="1"/>
          </p:cNvPicPr>
          <p:nvPr/>
        </p:nvPicPr>
        <p:blipFill>
          <a:blip r:embed="rId3"/>
          <a:srcRect/>
          <a:stretch>
            <a:fillRect/>
          </a:stretch>
        </p:blipFill>
        <p:spPr bwMode="auto">
          <a:xfrm>
            <a:off x="457200" y="1371600"/>
            <a:ext cx="1600200" cy="1680210"/>
          </a:xfrm>
          <a:prstGeom prst="roundRect">
            <a:avLst>
              <a:gd name="adj" fmla="val 16667"/>
            </a:avLst>
          </a:prstGeom>
          <a:ln w="38100">
            <a:solidFill>
              <a:srgbClr val="FF99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pic>
        <p:nvPicPr>
          <p:cNvPr id="1030" name="Picture 6"/>
          <p:cNvPicPr>
            <a:picLocks noChangeAspect="1" noChangeArrowheads="1"/>
          </p:cNvPicPr>
          <p:nvPr/>
        </p:nvPicPr>
        <p:blipFill>
          <a:blip r:embed="rId3"/>
          <a:srcRect/>
          <a:stretch>
            <a:fillRect/>
          </a:stretch>
        </p:blipFill>
        <p:spPr bwMode="auto">
          <a:xfrm>
            <a:off x="7010400" y="4648200"/>
            <a:ext cx="1919287" cy="1740642"/>
          </a:xfrm>
          <a:prstGeom prst="rect">
            <a:avLst/>
          </a:prstGeom>
          <a:noFill/>
          <a:ln w="9525">
            <a:noFill/>
            <a:miter lim="800000"/>
            <a:headEnd/>
            <a:tailEnd/>
          </a:ln>
          <a:effectLst/>
        </p:spPr>
      </p:pic>
      <p:pic>
        <p:nvPicPr>
          <p:cNvPr id="15362" name="Picture 2" descr="Suresh Raghavendra"/>
          <p:cNvPicPr>
            <a:picLocks noChangeAspect="1" noChangeArrowheads="1"/>
          </p:cNvPicPr>
          <p:nvPr/>
        </p:nvPicPr>
        <p:blipFill>
          <a:blip r:embed="rId4"/>
          <a:srcRect/>
          <a:stretch>
            <a:fillRect/>
          </a:stretch>
        </p:blipFill>
        <p:spPr bwMode="auto">
          <a:xfrm>
            <a:off x="304800" y="533400"/>
            <a:ext cx="1524000" cy="1524000"/>
          </a:xfrm>
          <a:prstGeom prst="roundRect">
            <a:avLst>
              <a:gd name="adj" fmla="val 16667"/>
            </a:avLst>
          </a:prstGeom>
          <a:ln w="28575">
            <a:solidFill>
              <a:srgbClr val="FF99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828800" y="533400"/>
            <a:ext cx="7086600" cy="3416320"/>
          </a:xfrm>
          <a:prstGeom prst="rect">
            <a:avLst/>
          </a:prstGeom>
        </p:spPr>
        <p:txBody>
          <a:bodyPr wrap="square">
            <a:spAutoFit/>
          </a:bodyPr>
          <a:lstStyle/>
          <a:p>
            <a:r>
              <a:rPr lang="en-US" b="1" dirty="0">
                <a:latin typeface="Book Antiqua" pitchFamily="18" charset="0"/>
              </a:rPr>
              <a:t>Mr. Suresh </a:t>
            </a:r>
            <a:r>
              <a:rPr lang="en-US" b="1" dirty="0" err="1">
                <a:latin typeface="Book Antiqua" pitchFamily="18" charset="0"/>
              </a:rPr>
              <a:t>Raghavendra</a:t>
            </a:r>
            <a:r>
              <a:rPr lang="en-US" b="1" dirty="0">
                <a:latin typeface="Book Antiqua" pitchFamily="18" charset="0"/>
              </a:rPr>
              <a:t> works as an MBA consultant helping candidates through profile building, application/essay review, interview preparation, and GMAT coaching.</a:t>
            </a:r>
            <a:br>
              <a:rPr lang="en-US" b="1" dirty="0">
                <a:latin typeface="Book Antiqua" pitchFamily="18" charset="0"/>
              </a:rPr>
            </a:br>
            <a:r>
              <a:rPr lang="en-US" b="1" dirty="0">
                <a:latin typeface="Book Antiqua" pitchFamily="18" charset="0"/>
              </a:rPr>
              <a:t>Experienced in running businesses in real estate and early childhood education sectors. Experienced in managing operations, forging alliances with preferred partners; developing new revenue channels </a:t>
            </a:r>
            <a:br>
              <a:rPr lang="en-US" b="1" dirty="0">
                <a:latin typeface="Book Antiqua" pitchFamily="18" charset="0"/>
              </a:rPr>
            </a:br>
            <a:r>
              <a:rPr lang="en-US" b="1" dirty="0">
                <a:latin typeface="Book Antiqua" pitchFamily="18" charset="0"/>
              </a:rPr>
              <a:t>Specialties: Education, E-learning, Startups in education, Operations, business development, project/program management, public works infrastructure</a:t>
            </a:r>
          </a:p>
          <a:p>
            <a:r>
              <a:rPr lang="en-US" b="1" dirty="0">
                <a:latin typeface="Book Antiqua" pitchFamily="18" charset="0"/>
              </a:rPr>
              <a:t>He is an MBA from IIM Bangalore and an MS from Arizona State University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solidFill>
            <a:schemeClr val="accent6">
              <a:lumMod val="20000"/>
              <a:lumOff val="80000"/>
            </a:schemeClr>
          </a:solidFill>
          <a:ln w="9525">
            <a:solidFill>
              <a:schemeClr val="bg1"/>
            </a:solidFill>
            <a:miter lim="800000"/>
            <a:headEnd/>
            <a:tailEnd/>
          </a:ln>
          <a:effectLst/>
        </p:spPr>
      </p:pic>
      <p:sp>
        <p:nvSpPr>
          <p:cNvPr id="6" name="Rounded Rectangle 5"/>
          <p:cNvSpPr/>
          <p:nvPr/>
        </p:nvSpPr>
        <p:spPr>
          <a:xfrm>
            <a:off x="2209800" y="152400"/>
            <a:ext cx="3962400" cy="762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dirty="0">
                <a:ln/>
                <a:solidFill>
                  <a:schemeClr val="accent4">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Book Antiqua" pitchFamily="18" charset="0"/>
              </a:rPr>
              <a:t>About us</a:t>
            </a:r>
          </a:p>
        </p:txBody>
      </p:sp>
      <p:sp>
        <p:nvSpPr>
          <p:cNvPr id="7" name="Rectangle 6"/>
          <p:cNvSpPr/>
          <p:nvPr/>
        </p:nvSpPr>
        <p:spPr>
          <a:xfrm>
            <a:off x="0" y="914400"/>
            <a:ext cx="9144000" cy="523220"/>
          </a:xfrm>
          <a:prstGeom prst="rect">
            <a:avLst/>
          </a:prstGeom>
        </p:spPr>
        <p:txBody>
          <a:bodyPr wrap="square">
            <a:spAutoFit/>
          </a:bodyPr>
          <a:lstStyle/>
          <a:p>
            <a:r>
              <a:rPr lang="en-US" sz="1400" b="1" i="1" dirty="0">
                <a:solidFill>
                  <a:schemeClr val="accent4">
                    <a:lumMod val="75000"/>
                  </a:schemeClr>
                </a:solidFill>
                <a:latin typeface="Book Antiqua" pitchFamily="18" charset="0"/>
              </a:rPr>
              <a:t>“</a:t>
            </a:r>
            <a:r>
              <a:rPr lang="en-US" sz="1400" b="1" i="1" dirty="0">
                <a:solidFill>
                  <a:srgbClr val="002060"/>
                </a:solidFill>
                <a:latin typeface="Book Antiqua" pitchFamily="18" charset="0"/>
              </a:rPr>
              <a:t>Good kindergarten education can spell success in adulthood having a major impact on earning potential"</a:t>
            </a:r>
            <a:br>
              <a:rPr lang="en-US" sz="1400" b="1" i="1" dirty="0">
                <a:solidFill>
                  <a:srgbClr val="002060"/>
                </a:solidFill>
                <a:latin typeface="Book Antiqua" pitchFamily="18" charset="0"/>
              </a:rPr>
            </a:br>
            <a:r>
              <a:rPr lang="en-US" sz="1400" b="1" i="1" dirty="0">
                <a:solidFill>
                  <a:srgbClr val="002060"/>
                </a:solidFill>
                <a:latin typeface="Book Antiqua" pitchFamily="18" charset="0"/>
              </a:rPr>
              <a:t>-Raj </a:t>
            </a:r>
            <a:r>
              <a:rPr lang="en-US" sz="1400" b="1" i="1" dirty="0" err="1">
                <a:solidFill>
                  <a:srgbClr val="002060"/>
                </a:solidFill>
                <a:latin typeface="Book Antiqua" pitchFamily="18" charset="0"/>
              </a:rPr>
              <a:t>Chetty</a:t>
            </a:r>
            <a:r>
              <a:rPr lang="en-US" sz="1400" b="1" i="1" dirty="0">
                <a:solidFill>
                  <a:srgbClr val="002060"/>
                </a:solidFill>
                <a:latin typeface="Book Antiqua" pitchFamily="18" charset="0"/>
              </a:rPr>
              <a:t>, Harvard Professor</a:t>
            </a:r>
          </a:p>
        </p:txBody>
      </p:sp>
      <p:sp>
        <p:nvSpPr>
          <p:cNvPr id="8" name="Rectangle 7"/>
          <p:cNvSpPr/>
          <p:nvPr/>
        </p:nvSpPr>
        <p:spPr>
          <a:xfrm>
            <a:off x="381000" y="1676400"/>
            <a:ext cx="8534400" cy="1815882"/>
          </a:xfrm>
          <a:prstGeom prst="rect">
            <a:avLst/>
          </a:prstGeom>
        </p:spPr>
        <p:txBody>
          <a:bodyPr wrap="square">
            <a:spAutoFit/>
          </a:bodyPr>
          <a:lstStyle/>
          <a:p>
            <a:pPr algn="just"/>
            <a:r>
              <a:rPr lang="en-US" sz="2800" b="1" dirty="0">
                <a:latin typeface="Book Antiqua" pitchFamily="18" charset="0"/>
              </a:rPr>
              <a:t>Our objective is to promote New Vistas Kids as the best preschool and daycare in Bangalore and to develop an enthusiasm for learning in kids that will spell future success in life.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10" name="Rectangle 9"/>
          <p:cNvSpPr/>
          <p:nvPr/>
        </p:nvSpPr>
        <p:spPr>
          <a:xfrm>
            <a:off x="381000" y="914400"/>
            <a:ext cx="8534400" cy="923330"/>
          </a:xfrm>
          <a:prstGeom prst="rect">
            <a:avLst/>
          </a:prstGeom>
        </p:spPr>
        <p:txBody>
          <a:bodyPr wrap="square">
            <a:spAutoFit/>
          </a:bodyPr>
          <a:lstStyle/>
          <a:p>
            <a:pPr algn="just" fontAlgn="base"/>
            <a:r>
              <a:rPr lang="en-US" b="1" i="1" dirty="0">
                <a:latin typeface="Book Antiqua" pitchFamily="18" charset="0"/>
              </a:rPr>
              <a:t>We don't just teach, we inspire them to learn the right way, We encourage them to aim sky-high in a fun-filled, secure, and supportive environment. Miracles happen when small things are addressed , not forced</a:t>
            </a:r>
            <a:r>
              <a:rPr lang="en-US" i="1" dirty="0"/>
              <a:t>.</a:t>
            </a:r>
            <a:endParaRPr lang="en-US" dirty="0"/>
          </a:p>
        </p:txBody>
      </p:sp>
      <p:sp>
        <p:nvSpPr>
          <p:cNvPr id="11" name="Rounded Rectangle 10"/>
          <p:cNvSpPr/>
          <p:nvPr/>
        </p:nvSpPr>
        <p:spPr>
          <a:xfrm>
            <a:off x="381000" y="304800"/>
            <a:ext cx="2514600" cy="381000"/>
          </a:xfrm>
          <a:prstGeom prst="round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US" sz="2400" b="1" dirty="0">
                <a:solidFill>
                  <a:schemeClr val="accent2"/>
                </a:solidFill>
                <a:latin typeface="Book Antiqua" pitchFamily="18" charset="0"/>
              </a:rPr>
              <a:t>Our Mission</a:t>
            </a:r>
          </a:p>
        </p:txBody>
      </p:sp>
      <p:sp>
        <p:nvSpPr>
          <p:cNvPr id="12" name="Rounded Rectangle 11"/>
          <p:cNvSpPr/>
          <p:nvPr/>
        </p:nvSpPr>
        <p:spPr>
          <a:xfrm>
            <a:off x="381000" y="1905000"/>
            <a:ext cx="2514600" cy="381000"/>
          </a:xfrm>
          <a:prstGeom prst="round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US" sz="2400" b="1" dirty="0">
                <a:solidFill>
                  <a:schemeClr val="accent2"/>
                </a:solidFill>
                <a:latin typeface="Book Antiqua" pitchFamily="18" charset="0"/>
              </a:rPr>
              <a:t>Our Vision</a:t>
            </a:r>
          </a:p>
        </p:txBody>
      </p:sp>
      <p:sp>
        <p:nvSpPr>
          <p:cNvPr id="14" name="Rectangle 13"/>
          <p:cNvSpPr/>
          <p:nvPr/>
        </p:nvSpPr>
        <p:spPr>
          <a:xfrm>
            <a:off x="304800" y="2590800"/>
            <a:ext cx="8305800" cy="1200329"/>
          </a:xfrm>
          <a:prstGeom prst="rect">
            <a:avLst/>
          </a:prstGeom>
        </p:spPr>
        <p:txBody>
          <a:bodyPr wrap="square">
            <a:spAutoFit/>
          </a:bodyPr>
          <a:lstStyle/>
          <a:p>
            <a:r>
              <a:rPr lang="en-US" b="1" i="1" dirty="0">
                <a:latin typeface="Book Antiqua" pitchFamily="18" charset="0"/>
              </a:rPr>
              <a:t>Every child acquires good life skills in the initial formative years. We facilitate an all-round development of mind, body and soul in these crucial formative years through an integrated curriculum and heartfelt importance for value based education.</a:t>
            </a:r>
            <a:endParaRPr lang="en-US" b="1" dirty="0">
              <a:latin typeface="Book Antiqua" pitchFamily="18" charset="0"/>
            </a:endParaRPr>
          </a:p>
        </p:txBody>
      </p:sp>
      <p:pic>
        <p:nvPicPr>
          <p:cNvPr id="16386" name="Picture 2" descr="http://sanfortschools.com/wp-content/uploads/2013/05/Core-Value-Circle1.gif"/>
          <p:cNvPicPr>
            <a:picLocks noChangeAspect="1" noChangeArrowheads="1"/>
          </p:cNvPicPr>
          <p:nvPr/>
        </p:nvPicPr>
        <p:blipFill>
          <a:blip r:embed="rId3"/>
          <a:srcRect/>
          <a:stretch>
            <a:fillRect/>
          </a:stretch>
        </p:blipFill>
        <p:spPr bwMode="auto">
          <a:xfrm>
            <a:off x="5791200" y="3581400"/>
            <a:ext cx="3124200" cy="286841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solidFill>
              <a:schemeClr val="bg1"/>
            </a:solidFill>
            <a:miter lim="800000"/>
            <a:headEnd/>
            <a:tailEnd/>
          </a:ln>
          <a:effectLst/>
        </p:spPr>
      </p:pic>
      <p:sp>
        <p:nvSpPr>
          <p:cNvPr id="12" name="Rounded Rectangle 11"/>
          <p:cNvSpPr/>
          <p:nvPr/>
        </p:nvSpPr>
        <p:spPr>
          <a:xfrm>
            <a:off x="381000" y="228600"/>
            <a:ext cx="2514600" cy="381000"/>
          </a:xfrm>
          <a:prstGeom prst="roundRect">
            <a:avLst/>
          </a:prstGeom>
          <a:solidFill>
            <a:schemeClr val="accent2">
              <a:lumMod val="20000"/>
              <a:lumOff val="8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US" sz="2400" b="1" dirty="0">
                <a:solidFill>
                  <a:schemeClr val="accent2"/>
                </a:solidFill>
                <a:latin typeface="Book Antiqua" pitchFamily="18" charset="0"/>
              </a:rPr>
              <a:t>Our Philosophy</a:t>
            </a:r>
          </a:p>
        </p:txBody>
      </p:sp>
      <p:sp>
        <p:nvSpPr>
          <p:cNvPr id="7" name="Rectangle 6"/>
          <p:cNvSpPr/>
          <p:nvPr/>
        </p:nvSpPr>
        <p:spPr>
          <a:xfrm>
            <a:off x="228600" y="838201"/>
            <a:ext cx="8534400" cy="3416320"/>
          </a:xfrm>
          <a:prstGeom prst="rect">
            <a:avLst/>
          </a:prstGeom>
        </p:spPr>
        <p:txBody>
          <a:bodyPr wrap="square">
            <a:spAutoFit/>
          </a:bodyPr>
          <a:lstStyle/>
          <a:p>
            <a:pPr>
              <a:lnSpc>
                <a:spcPct val="150000"/>
              </a:lnSpc>
              <a:buFont typeface="Arial" pitchFamily="34" charset="0"/>
              <a:buChar char="•"/>
            </a:pPr>
            <a:r>
              <a:rPr lang="en-US" sz="1600" dirty="0">
                <a:latin typeface="Book Antiqua" pitchFamily="18" charset="0"/>
              </a:rPr>
              <a:t>  </a:t>
            </a:r>
            <a:r>
              <a:rPr lang="en-US" b="1" dirty="0">
                <a:latin typeface="Book Antiqua" pitchFamily="18" charset="0"/>
              </a:rPr>
              <a:t>Every  child is unique and they develop at a different pace.</a:t>
            </a:r>
          </a:p>
          <a:p>
            <a:pPr>
              <a:lnSpc>
                <a:spcPct val="150000"/>
              </a:lnSpc>
              <a:buFont typeface="Arial" pitchFamily="34" charset="0"/>
              <a:buChar char="•"/>
            </a:pPr>
            <a:r>
              <a:rPr lang="en-US" b="1" dirty="0">
                <a:latin typeface="Book Antiqua" pitchFamily="18" charset="0"/>
              </a:rPr>
              <a:t>  Child centered environment through self exploration and    a variety of play to learn activities.</a:t>
            </a:r>
          </a:p>
          <a:p>
            <a:pPr>
              <a:lnSpc>
                <a:spcPct val="150000"/>
              </a:lnSpc>
              <a:buFont typeface="Arial" pitchFamily="34" charset="0"/>
              <a:buChar char="•"/>
            </a:pPr>
            <a:r>
              <a:rPr lang="en-US" b="1" dirty="0">
                <a:latin typeface="Book Antiqua" pitchFamily="18" charset="0"/>
              </a:rPr>
              <a:t>  Early establishment of the positive self-concept and a positive attitude towards the school provides a foundation for formal education.</a:t>
            </a:r>
          </a:p>
          <a:p>
            <a:pPr>
              <a:lnSpc>
                <a:spcPct val="150000"/>
              </a:lnSpc>
              <a:buFont typeface="Arial" pitchFamily="34" charset="0"/>
              <a:buChar char="•"/>
            </a:pPr>
            <a:r>
              <a:rPr lang="en-US" b="1" dirty="0">
                <a:latin typeface="Book Antiqua" pitchFamily="18" charset="0"/>
              </a:rPr>
              <a:t>  We train the kids in which character is formed, strength of mind is increased, the intellect is expanded and one can stand on one's own feet.</a:t>
            </a:r>
          </a:p>
          <a:p>
            <a:pPr>
              <a:lnSpc>
                <a:spcPct val="150000"/>
              </a:lnSpc>
              <a:buFont typeface="Arial" pitchFamily="34" charset="0"/>
              <a:buChar char="•"/>
            </a:pPr>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solidFill>
              <a:schemeClr val="bg1"/>
            </a:solidFill>
            <a:miter lim="800000"/>
            <a:headEnd/>
            <a:tailEnd/>
          </a:ln>
          <a:effectLst/>
        </p:spPr>
      </p:pic>
      <p:sp>
        <p:nvSpPr>
          <p:cNvPr id="8" name="Rectangle 7"/>
          <p:cNvSpPr/>
          <p:nvPr/>
        </p:nvSpPr>
        <p:spPr>
          <a:xfrm>
            <a:off x="304800" y="0"/>
            <a:ext cx="8382000" cy="1154162"/>
          </a:xfrm>
          <a:prstGeom prst="rect">
            <a:avLst/>
          </a:prstGeom>
        </p:spPr>
        <p:txBody>
          <a:bodyPr wrap="square">
            <a:spAutoFit/>
          </a:bodyPr>
          <a:lstStyle/>
          <a:p>
            <a:pPr>
              <a:lnSpc>
                <a:spcPct val="150000"/>
              </a:lnSpc>
            </a:pPr>
            <a:r>
              <a:rPr lang="en-US" sz="2800" b="1" dirty="0">
                <a:latin typeface="Book Antiqua" pitchFamily="18" charset="0"/>
              </a:rPr>
              <a:t>We offer the </a:t>
            </a:r>
            <a:r>
              <a:rPr lang="en-US" sz="2800" b="1" dirty="0"/>
              <a:t>Pre-School Regular Programs</a:t>
            </a:r>
            <a:endParaRPr lang="en-US" sz="2800" b="1" dirty="0">
              <a:latin typeface="Book Antiqua" pitchFamily="18" charset="0"/>
            </a:endParaRPr>
          </a:p>
          <a:p>
            <a:pPr>
              <a:lnSpc>
                <a:spcPct val="150000"/>
              </a:lnSpc>
            </a:pPr>
            <a:r>
              <a:rPr lang="en-US" b="1" dirty="0">
                <a:latin typeface="Book Antiqua" pitchFamily="18" charset="0"/>
              </a:rPr>
              <a:t>The age of the child at the time of Admission should be as specified under.</a:t>
            </a:r>
          </a:p>
        </p:txBody>
      </p:sp>
      <p:graphicFrame>
        <p:nvGraphicFramePr>
          <p:cNvPr id="10" name="Table 9"/>
          <p:cNvGraphicFramePr>
            <a:graphicFrameLocks noGrp="1"/>
          </p:cNvGraphicFramePr>
          <p:nvPr/>
        </p:nvGraphicFramePr>
        <p:xfrm>
          <a:off x="685800" y="1143000"/>
          <a:ext cx="6858000" cy="170688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20040">
                <a:tc>
                  <a:txBody>
                    <a:bodyPr/>
                    <a:lstStyle/>
                    <a:p>
                      <a:r>
                        <a:rPr lang="en-US" b="1" dirty="0">
                          <a:latin typeface="Book Antiqua" pitchFamily="18" charset="0"/>
                        </a:rPr>
                        <a:t>Class</a:t>
                      </a:r>
                    </a:p>
                  </a:txBody>
                  <a:tcPr/>
                </a:tc>
                <a:tc>
                  <a:txBody>
                    <a:bodyPr/>
                    <a:lstStyle/>
                    <a:p>
                      <a:r>
                        <a:rPr lang="en-US" b="1" dirty="0">
                          <a:latin typeface="Book Antiqua" pitchFamily="18" charset="0"/>
                        </a:rPr>
                        <a:t>Age Group</a:t>
                      </a:r>
                    </a:p>
                  </a:txBody>
                  <a:tcPr/>
                </a:tc>
                <a:extLst>
                  <a:ext uri="{0D108BD9-81ED-4DB2-BD59-A6C34878D82A}">
                    <a16:rowId xmlns:a16="http://schemas.microsoft.com/office/drawing/2014/main" val="10000"/>
                  </a:ext>
                </a:extLst>
              </a:tr>
              <a:tr h="320040">
                <a:tc>
                  <a:txBody>
                    <a:bodyPr/>
                    <a:lstStyle/>
                    <a:p>
                      <a:r>
                        <a:rPr lang="en-US" sz="1600" b="0" dirty="0">
                          <a:latin typeface="Book Antiqua" pitchFamily="18" charset="0"/>
                        </a:rPr>
                        <a:t>Play Group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Book Antiqua" pitchFamily="18" charset="0"/>
                        </a:rPr>
                        <a:t>1½ Year - 2½ Year</a:t>
                      </a:r>
                    </a:p>
                  </a:txBody>
                  <a:tcPr/>
                </a:tc>
                <a:extLst>
                  <a:ext uri="{0D108BD9-81ED-4DB2-BD59-A6C34878D82A}">
                    <a16:rowId xmlns:a16="http://schemas.microsoft.com/office/drawing/2014/main" val="10001"/>
                  </a:ext>
                </a:extLst>
              </a:tr>
              <a:tr h="320040">
                <a:tc>
                  <a:txBody>
                    <a:bodyPr/>
                    <a:lstStyle/>
                    <a:p>
                      <a:r>
                        <a:rPr lang="en-US" sz="1600" b="0" dirty="0">
                          <a:latin typeface="Book Antiqua" pitchFamily="18" charset="0"/>
                        </a:rPr>
                        <a:t>Nursery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Book Antiqua" pitchFamily="18" charset="0"/>
                        </a:rPr>
                        <a:t>2½ Year - 3½ Year</a:t>
                      </a:r>
                    </a:p>
                  </a:txBody>
                  <a:tcPr/>
                </a:tc>
                <a:extLst>
                  <a:ext uri="{0D108BD9-81ED-4DB2-BD59-A6C34878D82A}">
                    <a16:rowId xmlns:a16="http://schemas.microsoft.com/office/drawing/2014/main" val="10002"/>
                  </a:ext>
                </a:extLst>
              </a:tr>
              <a:tr h="320040">
                <a:tc>
                  <a:txBody>
                    <a:bodyPr/>
                    <a:lstStyle/>
                    <a:p>
                      <a:r>
                        <a:rPr lang="en-US" sz="1600" b="0" dirty="0">
                          <a:latin typeface="Book Antiqua" pitchFamily="18" charset="0"/>
                        </a:rPr>
                        <a:t>LKG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Book Antiqua" pitchFamily="18" charset="0"/>
                        </a:rPr>
                        <a:t>3½ Year - 4½ Year</a:t>
                      </a:r>
                    </a:p>
                  </a:txBody>
                  <a:tcPr/>
                </a:tc>
                <a:extLst>
                  <a:ext uri="{0D108BD9-81ED-4DB2-BD59-A6C34878D82A}">
                    <a16:rowId xmlns:a16="http://schemas.microsoft.com/office/drawing/2014/main" val="10003"/>
                  </a:ext>
                </a:extLst>
              </a:tr>
              <a:tr h="320040">
                <a:tc>
                  <a:txBody>
                    <a:bodyPr/>
                    <a:lstStyle/>
                    <a:p>
                      <a:r>
                        <a:rPr lang="en-US" sz="1600" b="0" dirty="0">
                          <a:latin typeface="Book Antiqua" pitchFamily="18" charset="0"/>
                        </a:rPr>
                        <a:t>UKG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latin typeface="Book Antiqua" pitchFamily="18" charset="0"/>
                        </a:rPr>
                        <a:t>4½ Year - 5½ Year</a:t>
                      </a:r>
                    </a:p>
                  </a:txBody>
                  <a:tcPr/>
                </a:tc>
                <a:extLst>
                  <a:ext uri="{0D108BD9-81ED-4DB2-BD59-A6C34878D82A}">
                    <a16:rowId xmlns:a16="http://schemas.microsoft.com/office/drawing/2014/main" val="10004"/>
                  </a:ext>
                </a:extLst>
              </a:tr>
            </a:tbl>
          </a:graphicData>
        </a:graphic>
      </p:graphicFrame>
      <p:sp>
        <p:nvSpPr>
          <p:cNvPr id="11" name="Rectangle 10"/>
          <p:cNvSpPr/>
          <p:nvPr/>
        </p:nvSpPr>
        <p:spPr>
          <a:xfrm>
            <a:off x="3200400" y="2895600"/>
            <a:ext cx="5484194" cy="673198"/>
          </a:xfrm>
          <a:prstGeom prst="rect">
            <a:avLst/>
          </a:prstGeom>
        </p:spPr>
        <p:txBody>
          <a:bodyPr wrap="none">
            <a:spAutoFit/>
          </a:bodyPr>
          <a:lstStyle/>
          <a:p>
            <a:pPr>
              <a:lnSpc>
                <a:spcPct val="150000"/>
              </a:lnSpc>
            </a:pPr>
            <a:r>
              <a:rPr lang="en-US" sz="2800" b="1" dirty="0">
                <a:latin typeface="Book Antiqua" pitchFamily="18" charset="0"/>
              </a:rPr>
              <a:t>We offer the Day Care Programs</a:t>
            </a:r>
          </a:p>
        </p:txBody>
      </p:sp>
      <p:sp>
        <p:nvSpPr>
          <p:cNvPr id="13" name="Rectangle 12"/>
          <p:cNvSpPr/>
          <p:nvPr/>
        </p:nvSpPr>
        <p:spPr>
          <a:xfrm>
            <a:off x="3200400" y="3581400"/>
            <a:ext cx="5943600" cy="1600438"/>
          </a:xfrm>
          <a:prstGeom prst="rect">
            <a:avLst/>
          </a:prstGeom>
          <a:solidFill>
            <a:schemeClr val="bg2">
              <a:lumMod val="90000"/>
            </a:schemeClr>
          </a:solidFill>
        </p:spPr>
        <p:txBody>
          <a:bodyPr wrap="square">
            <a:spAutoFit/>
          </a:bodyPr>
          <a:lstStyle/>
          <a:p>
            <a:r>
              <a:rPr lang="en-US" b="1" dirty="0"/>
              <a:t> </a:t>
            </a:r>
            <a:r>
              <a:rPr lang="en-US" sz="1600" b="1" dirty="0">
                <a:solidFill>
                  <a:schemeClr val="accent2">
                    <a:lumMod val="75000"/>
                  </a:schemeClr>
                </a:solidFill>
                <a:latin typeface="Book Antiqua" pitchFamily="18" charset="0"/>
              </a:rPr>
              <a:t>        Infant &amp; Toddler Program</a:t>
            </a:r>
            <a:br>
              <a:rPr lang="en-US" sz="1600" dirty="0">
                <a:solidFill>
                  <a:schemeClr val="accent2">
                    <a:lumMod val="75000"/>
                  </a:schemeClr>
                </a:solidFill>
                <a:latin typeface="Book Antiqua" pitchFamily="18" charset="0"/>
              </a:rPr>
            </a:br>
            <a:r>
              <a:rPr lang="en-US" sz="1600" dirty="0">
                <a:solidFill>
                  <a:schemeClr val="accent2">
                    <a:lumMod val="75000"/>
                  </a:schemeClr>
                </a:solidFill>
                <a:latin typeface="Book Antiqua" pitchFamily="18" charset="0"/>
              </a:rPr>
              <a:t>       </a:t>
            </a:r>
            <a:r>
              <a:rPr lang="en-US" sz="1600" dirty="0">
                <a:solidFill>
                  <a:schemeClr val="tx1">
                    <a:lumMod val="95000"/>
                    <a:lumOff val="5000"/>
                  </a:schemeClr>
                </a:solidFill>
                <a:latin typeface="Book Antiqua" pitchFamily="18" charset="0"/>
              </a:rPr>
              <a:t> </a:t>
            </a:r>
            <a:r>
              <a:rPr lang="en-US" sz="1600" b="1" dirty="0">
                <a:solidFill>
                  <a:schemeClr val="tx1">
                    <a:lumMod val="95000"/>
                    <a:lumOff val="5000"/>
                  </a:schemeClr>
                </a:solidFill>
                <a:latin typeface="Book Antiqua" pitchFamily="18" charset="0"/>
              </a:rPr>
              <a:t>  </a:t>
            </a:r>
            <a:r>
              <a:rPr lang="en-US" sz="1600" dirty="0">
                <a:solidFill>
                  <a:schemeClr val="tx1">
                    <a:lumMod val="95000"/>
                    <a:lumOff val="5000"/>
                  </a:schemeClr>
                </a:solidFill>
                <a:latin typeface="Book Antiqua" pitchFamily="18" charset="0"/>
              </a:rPr>
              <a:t>For children below 2 years</a:t>
            </a:r>
            <a:br>
              <a:rPr lang="en-US" sz="1600" dirty="0">
                <a:solidFill>
                  <a:schemeClr val="accent2">
                    <a:lumMod val="75000"/>
                  </a:schemeClr>
                </a:solidFill>
                <a:latin typeface="Book Antiqua" pitchFamily="18" charset="0"/>
              </a:rPr>
            </a:br>
            <a:r>
              <a:rPr lang="en-US" sz="1600" dirty="0">
                <a:solidFill>
                  <a:schemeClr val="accent2">
                    <a:lumMod val="75000"/>
                  </a:schemeClr>
                </a:solidFill>
                <a:latin typeface="Book Antiqua" pitchFamily="18" charset="0"/>
              </a:rPr>
              <a:t>        </a:t>
            </a:r>
            <a:r>
              <a:rPr lang="en-US" sz="1600" b="1" dirty="0">
                <a:solidFill>
                  <a:schemeClr val="accent2">
                    <a:lumMod val="75000"/>
                  </a:schemeClr>
                </a:solidFill>
                <a:latin typeface="Book Antiqua" pitchFamily="18" charset="0"/>
              </a:rPr>
              <a:t>  Extended Pre-School Day Program (After School Care)</a:t>
            </a:r>
            <a:br>
              <a:rPr lang="en-US" sz="1600" dirty="0">
                <a:solidFill>
                  <a:schemeClr val="accent2">
                    <a:lumMod val="75000"/>
                  </a:schemeClr>
                </a:solidFill>
                <a:latin typeface="Book Antiqua" pitchFamily="18" charset="0"/>
              </a:rPr>
            </a:br>
            <a:r>
              <a:rPr lang="en-US" sz="1600" dirty="0">
                <a:solidFill>
                  <a:schemeClr val="accent2">
                    <a:lumMod val="75000"/>
                  </a:schemeClr>
                </a:solidFill>
                <a:latin typeface="Book Antiqua" pitchFamily="18" charset="0"/>
              </a:rPr>
              <a:t>        </a:t>
            </a:r>
            <a:r>
              <a:rPr lang="en-US" sz="1600" b="1" dirty="0">
                <a:solidFill>
                  <a:schemeClr val="accent2">
                    <a:lumMod val="75000"/>
                  </a:schemeClr>
                </a:solidFill>
                <a:latin typeface="Book Antiqua" pitchFamily="18" charset="0"/>
              </a:rPr>
              <a:t> </a:t>
            </a:r>
            <a:r>
              <a:rPr lang="en-US" sz="1600" b="1" dirty="0">
                <a:solidFill>
                  <a:schemeClr val="tx1">
                    <a:lumMod val="95000"/>
                    <a:lumOff val="5000"/>
                  </a:schemeClr>
                </a:solidFill>
                <a:latin typeface="Book Antiqua" pitchFamily="18" charset="0"/>
              </a:rPr>
              <a:t> </a:t>
            </a:r>
            <a:r>
              <a:rPr lang="en-US" sz="1600" dirty="0">
                <a:solidFill>
                  <a:schemeClr val="tx1">
                    <a:lumMod val="95000"/>
                    <a:lumOff val="5000"/>
                  </a:schemeClr>
                </a:solidFill>
                <a:latin typeface="Book Antiqua" pitchFamily="18" charset="0"/>
              </a:rPr>
              <a:t>For children from our pre-school </a:t>
            </a:r>
            <a:br>
              <a:rPr lang="en-US" sz="1600" dirty="0">
                <a:solidFill>
                  <a:schemeClr val="accent2">
                    <a:lumMod val="75000"/>
                  </a:schemeClr>
                </a:solidFill>
                <a:latin typeface="Book Antiqua" pitchFamily="18" charset="0"/>
              </a:rPr>
            </a:br>
            <a:r>
              <a:rPr lang="en-US" sz="1600" dirty="0">
                <a:solidFill>
                  <a:schemeClr val="accent2">
                    <a:lumMod val="75000"/>
                  </a:schemeClr>
                </a:solidFill>
                <a:latin typeface="Book Antiqua" pitchFamily="18" charset="0"/>
              </a:rPr>
              <a:t>        </a:t>
            </a:r>
            <a:r>
              <a:rPr lang="en-US" sz="1600" b="1" dirty="0">
                <a:solidFill>
                  <a:schemeClr val="accent2">
                    <a:lumMod val="75000"/>
                  </a:schemeClr>
                </a:solidFill>
                <a:latin typeface="Book Antiqua" pitchFamily="18" charset="0"/>
              </a:rPr>
              <a:t>  Post School Day Program (After School Care)</a:t>
            </a:r>
            <a:br>
              <a:rPr lang="en-US" sz="1600" dirty="0">
                <a:solidFill>
                  <a:schemeClr val="accent2">
                    <a:lumMod val="75000"/>
                  </a:schemeClr>
                </a:solidFill>
                <a:latin typeface="Book Antiqua" pitchFamily="18" charset="0"/>
              </a:rPr>
            </a:br>
            <a:r>
              <a:rPr lang="en-US" sz="1600" dirty="0">
                <a:solidFill>
                  <a:schemeClr val="accent2">
                    <a:lumMod val="75000"/>
                  </a:schemeClr>
                </a:solidFill>
                <a:latin typeface="Book Antiqua" pitchFamily="18" charset="0"/>
              </a:rPr>
              <a:t>        </a:t>
            </a:r>
            <a:r>
              <a:rPr lang="en-US" sz="1600" b="1" dirty="0">
                <a:solidFill>
                  <a:schemeClr val="accent2">
                    <a:lumMod val="75000"/>
                  </a:schemeClr>
                </a:solidFill>
                <a:latin typeface="Book Antiqua" pitchFamily="18" charset="0"/>
              </a:rPr>
              <a:t> </a:t>
            </a:r>
            <a:r>
              <a:rPr lang="en-US" sz="1600" b="1" dirty="0">
                <a:solidFill>
                  <a:schemeClr val="tx1">
                    <a:lumMod val="95000"/>
                    <a:lumOff val="5000"/>
                  </a:schemeClr>
                </a:solidFill>
                <a:latin typeface="Book Antiqua" pitchFamily="18" charset="0"/>
              </a:rPr>
              <a:t> </a:t>
            </a:r>
            <a:r>
              <a:rPr lang="en-US" sz="1600" dirty="0">
                <a:solidFill>
                  <a:schemeClr val="tx1">
                    <a:lumMod val="95000"/>
                    <a:lumOff val="5000"/>
                  </a:schemeClr>
                </a:solidFill>
                <a:latin typeface="Book Antiqua" pitchFamily="18" charset="0"/>
              </a:rPr>
              <a:t>For children from other schools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3999" cy="6858000"/>
          </a:xfrm>
          <a:prstGeom prst="rect">
            <a:avLst/>
          </a:prstGeom>
          <a:noFill/>
          <a:ln w="9525">
            <a:solidFill>
              <a:schemeClr val="bg1"/>
            </a:solidFill>
            <a:miter lim="800000"/>
            <a:headEnd/>
            <a:tailEnd/>
          </a:ln>
          <a:effectLst/>
        </p:spPr>
      </p:pic>
      <p:sp>
        <p:nvSpPr>
          <p:cNvPr id="8" name="Rectangle 7"/>
          <p:cNvSpPr/>
          <p:nvPr/>
        </p:nvSpPr>
        <p:spPr>
          <a:xfrm>
            <a:off x="304800" y="0"/>
            <a:ext cx="8382000" cy="673198"/>
          </a:xfrm>
          <a:prstGeom prst="rect">
            <a:avLst/>
          </a:prstGeom>
        </p:spPr>
        <p:txBody>
          <a:bodyPr wrap="square">
            <a:spAutoFit/>
          </a:bodyPr>
          <a:lstStyle/>
          <a:p>
            <a:pPr>
              <a:lnSpc>
                <a:spcPct val="150000"/>
              </a:lnSpc>
            </a:pPr>
            <a:r>
              <a:rPr lang="en-US" sz="2800" b="1" dirty="0">
                <a:latin typeface="Book Antiqua" pitchFamily="18" charset="0"/>
              </a:rPr>
              <a:t>Our Achievements 	</a:t>
            </a:r>
          </a:p>
        </p:txBody>
      </p:sp>
      <p:sp>
        <p:nvSpPr>
          <p:cNvPr id="11" name="Rectangle 10"/>
          <p:cNvSpPr/>
          <p:nvPr/>
        </p:nvSpPr>
        <p:spPr>
          <a:xfrm>
            <a:off x="457200" y="762000"/>
            <a:ext cx="8153400" cy="2123658"/>
          </a:xfrm>
          <a:prstGeom prst="rect">
            <a:avLst/>
          </a:prstGeom>
        </p:spPr>
        <p:txBody>
          <a:bodyPr wrap="square">
            <a:spAutoFit/>
          </a:bodyPr>
          <a:lstStyle/>
          <a:p>
            <a:pPr>
              <a:lnSpc>
                <a:spcPct val="150000"/>
              </a:lnSpc>
              <a:buFont typeface="Arial" pitchFamily="34" charset="0"/>
              <a:buChar char="•"/>
            </a:pPr>
            <a:r>
              <a:rPr lang="en-US" sz="2800" b="1" dirty="0">
                <a:latin typeface="Book Antiqua" pitchFamily="18" charset="0"/>
              </a:rPr>
              <a:t> </a:t>
            </a:r>
            <a:r>
              <a:rPr lang="en-US" sz="2000" b="1" dirty="0">
                <a:latin typeface="Book Antiqua" pitchFamily="18" charset="0"/>
              </a:rPr>
              <a:t>Our students who graduated last year got admission in reputed institutions such as National Public School, HSR Layout, Delhi Public School, South, Ryan International School,</a:t>
            </a:r>
            <a:r>
              <a:rPr lang="en-IN" sz="2000" dirty="0"/>
              <a:t> </a:t>
            </a:r>
            <a:r>
              <a:rPr lang="en-IN" sz="2000" b="1" dirty="0" err="1">
                <a:latin typeface="Book Antiqua" pitchFamily="18" charset="0"/>
              </a:rPr>
              <a:t>Kundalahalli</a:t>
            </a:r>
            <a:r>
              <a:rPr lang="en-IN" sz="2000" b="1" dirty="0">
                <a:latin typeface="Book Antiqua" pitchFamily="18" charset="0"/>
              </a:rPr>
              <a:t> </a:t>
            </a:r>
            <a:endParaRPr lang="en-US" sz="2000" b="1" dirty="0">
              <a:latin typeface="Book Antiqua" pitchFamily="18" charset="0"/>
            </a:endParaRPr>
          </a:p>
          <a:p>
            <a:pPr>
              <a:lnSpc>
                <a:spcPct val="150000"/>
              </a:lnSpc>
              <a:buFont typeface="Arial" pitchFamily="34" charset="0"/>
              <a:buChar char="•"/>
            </a:pPr>
            <a:r>
              <a:rPr lang="en-US" sz="2000" b="1" dirty="0">
                <a:latin typeface="Book Antiqua" pitchFamily="18" charset="0"/>
              </a:rPr>
              <a:t> Successfully completed Summer camp in arts, drama and craft class</a:t>
            </a:r>
          </a:p>
        </p:txBody>
      </p:sp>
      <p:sp>
        <p:nvSpPr>
          <p:cNvPr id="13" name="Rectangle 12"/>
          <p:cNvSpPr/>
          <p:nvPr/>
        </p:nvSpPr>
        <p:spPr>
          <a:xfrm>
            <a:off x="3200400" y="3581400"/>
            <a:ext cx="5943600" cy="369332"/>
          </a:xfrm>
          <a:prstGeom prst="rect">
            <a:avLst/>
          </a:prstGeom>
        </p:spPr>
        <p:txBody>
          <a:bodyPr wrap="square">
            <a:spAutoFit/>
          </a:bodyPr>
          <a:lstStyle/>
          <a:p>
            <a:r>
              <a:rPr lang="en-US" b="1" dirty="0"/>
              <a:t> </a:t>
            </a:r>
            <a:endParaRPr lang="en-US" sz="1600" dirty="0">
              <a:solidFill>
                <a:schemeClr val="tx1">
                  <a:lumMod val="95000"/>
                  <a:lumOff val="5000"/>
                </a:schemeClr>
              </a:solidFill>
              <a:latin typeface="Book Antiqua"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solidFill>
              <a:schemeClr val="bg1"/>
            </a:solidFill>
            <a:miter lim="800000"/>
            <a:headEnd/>
            <a:tailEnd/>
          </a:ln>
          <a:effectLst/>
        </p:spPr>
      </p:pic>
      <p:sp>
        <p:nvSpPr>
          <p:cNvPr id="5" name="Rounded Rectangle 4"/>
          <p:cNvSpPr/>
          <p:nvPr/>
        </p:nvSpPr>
        <p:spPr>
          <a:xfrm>
            <a:off x="609600" y="228600"/>
            <a:ext cx="2362200" cy="381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Facilitators </a:t>
            </a:r>
            <a:endParaRPr lang="en-US" b="1" dirty="0">
              <a:latin typeface="Book Antiqua" pitchFamily="18" charset="0"/>
            </a:endParaRPr>
          </a:p>
        </p:txBody>
      </p:sp>
      <p:sp>
        <p:nvSpPr>
          <p:cNvPr id="9" name="Rectangle 8"/>
          <p:cNvSpPr/>
          <p:nvPr/>
        </p:nvSpPr>
        <p:spPr>
          <a:xfrm>
            <a:off x="304800" y="685800"/>
            <a:ext cx="8153400" cy="3416320"/>
          </a:xfrm>
          <a:prstGeom prst="rect">
            <a:avLst/>
          </a:prstGeom>
        </p:spPr>
        <p:txBody>
          <a:bodyPr wrap="square">
            <a:spAutoFit/>
          </a:bodyPr>
          <a:lstStyle/>
          <a:p>
            <a:pPr>
              <a:buFont typeface="Arial" pitchFamily="34" charset="0"/>
              <a:buChar char="•"/>
            </a:pPr>
            <a:r>
              <a:rPr lang="en-US" sz="2400" dirty="0"/>
              <a:t> Friendly, warm, caring and child friendly teachers with rich experience in teaching</a:t>
            </a:r>
          </a:p>
          <a:p>
            <a:pPr>
              <a:buFont typeface="Arial" pitchFamily="34" charset="0"/>
              <a:buChar char="•"/>
            </a:pPr>
            <a:r>
              <a:rPr lang="en-US" sz="2400" dirty="0"/>
              <a:t>Patient and understanding nannies who go the extra mile to help the kids</a:t>
            </a:r>
          </a:p>
          <a:p>
            <a:pPr>
              <a:buFont typeface="Arial" pitchFamily="34" charset="0"/>
              <a:buChar char="•"/>
            </a:pPr>
            <a:r>
              <a:rPr lang="en-US" sz="2400" dirty="0"/>
              <a:t>Vigilant security for the premises is provided by our guards</a:t>
            </a:r>
          </a:p>
          <a:p>
            <a:pPr>
              <a:buFont typeface="Arial" pitchFamily="34" charset="0"/>
              <a:buChar char="•"/>
            </a:pPr>
            <a:r>
              <a:rPr lang="en-US" sz="2400" dirty="0"/>
              <a:t> In house transportation is provided for pick up and drop of kids for the convenience of the parents</a:t>
            </a:r>
          </a:p>
          <a:p>
            <a:pPr>
              <a:buFont typeface="Arial" pitchFamily="34" charset="0"/>
              <a:buChar char="•"/>
            </a:pPr>
            <a:endParaRPr lang="en-US" sz="2400" dirty="0"/>
          </a:p>
          <a:p>
            <a:pPr>
              <a:buFont typeface="Arial" pitchFamily="34" charset="0"/>
              <a:buChar char="•"/>
            </a:pPr>
            <a:endParaRPr lang="en-US" sz="2400" dirty="0"/>
          </a:p>
        </p:txBody>
      </p:sp>
      <p:pic>
        <p:nvPicPr>
          <p:cNvPr id="20481" name="Picture 1"/>
          <p:cNvPicPr>
            <a:picLocks noChangeAspect="1" noChangeArrowheads="1"/>
          </p:cNvPicPr>
          <p:nvPr/>
        </p:nvPicPr>
        <p:blipFill>
          <a:blip r:embed="rId3"/>
          <a:srcRect/>
          <a:stretch>
            <a:fillRect/>
          </a:stretch>
        </p:blipFill>
        <p:spPr bwMode="auto">
          <a:xfrm>
            <a:off x="0" y="3581400"/>
            <a:ext cx="4572001" cy="3276600"/>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482" name="Picture 2"/>
          <p:cNvPicPr>
            <a:picLocks noChangeAspect="1" noChangeArrowheads="1"/>
          </p:cNvPicPr>
          <p:nvPr/>
        </p:nvPicPr>
        <p:blipFill>
          <a:blip r:embed="rId4"/>
          <a:srcRect/>
          <a:stretch>
            <a:fillRect/>
          </a:stretch>
        </p:blipFill>
        <p:spPr bwMode="auto">
          <a:xfrm>
            <a:off x="4572000" y="3581400"/>
            <a:ext cx="4572000" cy="3276601"/>
          </a:xfrm>
          <a:prstGeom prst="roundRect">
            <a:avLst>
              <a:gd name="adj" fmla="val 16667"/>
            </a:avLst>
          </a:prstGeom>
          <a:ln>
            <a:solidFill>
              <a:schemeClr val="accent2">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3794019</TotalTime>
  <Words>738</Words>
  <Application>Microsoft Office PowerPoint</Application>
  <PresentationFormat>On-screen Show (4:3)</PresentationFormat>
  <Paragraphs>55</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Book Antiqua</vt:lpstr>
      <vt:lpstr>Calibri</vt:lpstr>
      <vt:lpstr>Freestyle Script</vt:lpstr>
      <vt:lpstr>Gill Sans MT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Gayatrhri Mathad</cp:lastModifiedBy>
  <cp:revision>68</cp:revision>
  <dcterms:created xsi:type="dcterms:W3CDTF">2006-08-16T00:00:00Z</dcterms:created>
  <dcterms:modified xsi:type="dcterms:W3CDTF">2025-03-22T08:06:12Z</dcterms:modified>
</cp:coreProperties>
</file>